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37"/>
  </p:notesMasterIdLst>
  <p:sldIdLst>
    <p:sldId id="256" r:id="rId2"/>
    <p:sldId id="257" r:id="rId3"/>
    <p:sldId id="261" r:id="rId4"/>
    <p:sldId id="262" r:id="rId5"/>
    <p:sldId id="264" r:id="rId6"/>
    <p:sldId id="267" r:id="rId7"/>
    <p:sldId id="265" r:id="rId8"/>
    <p:sldId id="269" r:id="rId9"/>
    <p:sldId id="268" r:id="rId10"/>
    <p:sldId id="272" r:id="rId11"/>
    <p:sldId id="325" r:id="rId12"/>
    <p:sldId id="327" r:id="rId13"/>
    <p:sldId id="280" r:id="rId14"/>
    <p:sldId id="283" r:id="rId15"/>
    <p:sldId id="288" r:id="rId16"/>
    <p:sldId id="329" r:id="rId17"/>
    <p:sldId id="286" r:id="rId18"/>
    <p:sldId id="276" r:id="rId19"/>
    <p:sldId id="324" r:id="rId20"/>
    <p:sldId id="314" r:id="rId21"/>
    <p:sldId id="323" r:id="rId22"/>
    <p:sldId id="270" r:id="rId23"/>
    <p:sldId id="295" r:id="rId24"/>
    <p:sldId id="328" r:id="rId25"/>
    <p:sldId id="303" r:id="rId26"/>
    <p:sldId id="304" r:id="rId27"/>
    <p:sldId id="294" r:id="rId28"/>
    <p:sldId id="271" r:id="rId29"/>
    <p:sldId id="310" r:id="rId30"/>
    <p:sldId id="311" r:id="rId31"/>
    <p:sldId id="321" r:id="rId32"/>
    <p:sldId id="312" r:id="rId33"/>
    <p:sldId id="309" r:id="rId34"/>
    <p:sldId id="277" r:id="rId35"/>
    <p:sldId id="31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188"/>
    <a:srgbClr val="E7C7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4509" autoAdjust="0"/>
  </p:normalViewPr>
  <p:slideViewPr>
    <p:cSldViewPr snapToGrid="0" showGuides="1">
      <p:cViewPr varScale="1">
        <p:scale>
          <a:sx n="72" d="100"/>
          <a:sy n="72" d="100"/>
        </p:scale>
        <p:origin x="112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錄音</a:t>
          </a:r>
          <a:r>
            <a:rPr lang="en-US" altLang="zh-CN" sz="2000" dirty="0"/>
            <a:t>(WAV</a:t>
          </a:r>
          <a:r>
            <a:rPr lang="zh-CN" altLang="en-US" sz="2000" dirty="0"/>
            <a:t>格式</a:t>
          </a:r>
          <a:r>
            <a:rPr lang="en-US" altLang="zh-CN" sz="2000" dirty="0"/>
            <a:t>)</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CN" altLang="en-US" sz="2000" dirty="0"/>
            <a:t>音頻</a:t>
          </a:r>
          <a:r>
            <a:rPr lang="zh-TW" sz="2000" dirty="0"/>
            <a:t>數據</a:t>
          </a:r>
          <a:r>
            <a:rPr lang="zh-CN" altLang="en-US" sz="2000" dirty="0"/>
            <a:t>到伺服器</a:t>
          </a:r>
          <a:r>
            <a:rPr lang="zh-TW" sz="2000" dirty="0"/>
            <a:t> </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702F7CCA-E852-4A8C-9BDC-7516FE3F8430}">
      <dgm:prSet custT="1"/>
      <dgm:spPr/>
      <dgm:t>
        <a:bodyPr/>
        <a:lstStyle/>
        <a:p>
          <a:r>
            <a:rPr lang="en-US" sz="2000" dirty="0"/>
            <a:t>FFMPEG</a:t>
          </a:r>
        </a:p>
        <a:p>
          <a:r>
            <a:rPr lang="en-US" sz="2000" dirty="0"/>
            <a:t>WAV TO FLAC</a:t>
          </a:r>
        </a:p>
      </dgm:t>
    </dgm:pt>
    <dgm:pt modelId="{774A5325-25F4-4FB7-A85E-9F3AE1EE57E0}" type="parTrans" cxnId="{2579EF2E-3430-4D0A-9873-19E1B52AABE1}">
      <dgm:prSet/>
      <dgm:spPr/>
      <dgm:t>
        <a:bodyPr/>
        <a:lstStyle/>
        <a:p>
          <a:endParaRPr lang="en-US" sz="2000"/>
        </a:p>
      </dgm:t>
    </dgm:pt>
    <dgm:pt modelId="{09DA74D8-B702-4C9F-B06D-04C639C0BEF9}" type="sibTrans" cxnId="{2579EF2E-3430-4D0A-9873-19E1B52AABE1}">
      <dgm:prSet custT="1"/>
      <dgm:spPr/>
      <dgm:t>
        <a:bodyPr/>
        <a:lstStyle/>
        <a:p>
          <a:endParaRPr lang="en-US" sz="2000" dirty="0"/>
        </a:p>
      </dgm:t>
    </dgm:pt>
    <dgm:pt modelId="{CA9E18FE-0E65-4CE6-BE45-1FC23310D476}">
      <dgm:prSet custT="1"/>
      <dgm:spPr/>
      <dgm:t>
        <a:bodyPr/>
        <a:lstStyle/>
        <a:p>
          <a:pPr>
            <a:buFont typeface="Arial" panose="020B0604020202020204" pitchFamily="34" charset="0"/>
            <a:buChar char="•"/>
          </a:pPr>
          <a:r>
            <a:rPr lang="en-US" sz="2000" dirty="0"/>
            <a:t>Google STT</a:t>
          </a:r>
          <a:endParaRPr lang="en-US" altLang="zh-TW" sz="2000" dirty="0"/>
        </a:p>
      </dgm:t>
    </dgm:pt>
    <dgm:pt modelId="{EDF3708F-8CDB-43B2-B636-C68110F6E231}" type="parTrans" cxnId="{44C02EBD-E2F2-43DD-8502-D59B80655407}">
      <dgm:prSet/>
      <dgm:spPr/>
      <dgm:t>
        <a:bodyPr/>
        <a:lstStyle/>
        <a:p>
          <a:endParaRPr lang="en-US" sz="2000"/>
        </a:p>
      </dgm:t>
    </dgm:pt>
    <dgm:pt modelId="{9F6B70A1-5867-4FB7-B7DF-F288E7EBB79B}" type="sibTrans" cxnId="{44C02EBD-E2F2-43DD-8502-D59B80655407}">
      <dgm:prSet custT="1"/>
      <dgm:spPr/>
      <dgm:t>
        <a:bodyPr/>
        <a:lstStyle/>
        <a:p>
          <a:endParaRPr lang="en-US" sz="2000"/>
        </a:p>
      </dgm:t>
    </dgm:pt>
    <dgm:pt modelId="{AF857C3C-1608-4DB6-9F92-A223146609E0}">
      <dgm:prSet custT="1"/>
      <dgm:spPr/>
      <dgm:t>
        <a:bodyPr/>
        <a:lstStyle/>
        <a:p>
          <a:r>
            <a:rPr lang="zh-CN" altLang="en-US" sz="2000" b="0" i="0" dirty="0"/>
            <a:t>文字</a:t>
          </a:r>
          <a:r>
            <a:rPr lang="en-US" altLang="zh-CN" sz="2000" b="0" i="0" dirty="0"/>
            <a:t>&amp;</a:t>
          </a:r>
          <a:r>
            <a:rPr lang="zh-CN" altLang="en-US" sz="2000" b="0" i="0" dirty="0"/>
            <a:t>錄音 </a:t>
          </a:r>
          <a:endParaRPr lang="en-US" altLang="zh-CN" sz="2000" b="0" i="0" dirty="0"/>
        </a:p>
        <a:p>
          <a:r>
            <a:rPr lang="en-US" altLang="zh-CN" sz="2000" b="0" i="0" dirty="0"/>
            <a:t>to Line</a:t>
          </a:r>
          <a:endParaRPr lang="en-US" altLang="zh-TW" sz="2000" dirty="0"/>
        </a:p>
      </dgm:t>
    </dgm:pt>
    <dgm:pt modelId="{1F482B5D-2080-48D5-8109-2B668449B42C}" type="parTrans" cxnId="{119B0AA7-B183-4698-BEA4-F2DC283649F1}">
      <dgm:prSet/>
      <dgm:spPr/>
      <dgm:t>
        <a:bodyPr/>
        <a:lstStyle/>
        <a:p>
          <a:endParaRPr lang="zh-TW" altLang="en-US" sz="2000"/>
        </a:p>
      </dgm:t>
    </dgm:pt>
    <dgm:pt modelId="{48736E89-871D-4560-9186-620625954E56}" type="sibTrans" cxnId="{119B0AA7-B183-4698-BEA4-F2DC283649F1}">
      <dgm:prSet/>
      <dgm:spPr/>
      <dgm:t>
        <a:bodyPr/>
        <a:lstStyle/>
        <a:p>
          <a:endParaRPr lang="zh-TW" altLang="en-US" sz="2000"/>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5">
        <dgm:presLayoutVars>
          <dgm:bulletEnabled val="1"/>
        </dgm:presLayoutVars>
      </dgm:prSet>
      <dgm:spPr/>
    </dgm:pt>
    <dgm:pt modelId="{8AF46BBD-1444-42F9-ABB1-E0B09EDF69EA}" type="pres">
      <dgm:prSet presAssocID="{CCE87514-3413-4FC4-8713-59C72794F419}" presName="sibTrans" presStyleLbl="sibTrans2D1" presStyleIdx="0" presStyleCnt="4"/>
      <dgm:spPr/>
    </dgm:pt>
    <dgm:pt modelId="{D94F45C6-AF18-4D76-A05A-F4000E3F767A}" type="pres">
      <dgm:prSet presAssocID="{CCE87514-3413-4FC4-8713-59C72794F419}" presName="connectorText" presStyleLbl="sibTrans2D1" presStyleIdx="0" presStyleCnt="4"/>
      <dgm:spPr/>
    </dgm:pt>
    <dgm:pt modelId="{1BC4F4A4-B586-4565-A1F2-000F70B4B233}" type="pres">
      <dgm:prSet presAssocID="{95A2B855-0D7C-4601-A252-6931A955DFF1}" presName="node" presStyleLbl="node1" presStyleIdx="1" presStyleCnt="5">
        <dgm:presLayoutVars>
          <dgm:bulletEnabled val="1"/>
        </dgm:presLayoutVars>
      </dgm:prSet>
      <dgm:spPr/>
    </dgm:pt>
    <dgm:pt modelId="{19BE1F2B-D975-4525-B746-CB8B0F101F87}" type="pres">
      <dgm:prSet presAssocID="{361B99B1-B958-44A6-9EED-7857083A3733}" presName="sibTrans" presStyleLbl="sibTrans2D1" presStyleIdx="1" presStyleCnt="4"/>
      <dgm:spPr/>
    </dgm:pt>
    <dgm:pt modelId="{A5EF130B-92CC-465F-952D-200ABD206EBF}" type="pres">
      <dgm:prSet presAssocID="{361B99B1-B958-44A6-9EED-7857083A3733}" presName="connectorText" presStyleLbl="sibTrans2D1" presStyleIdx="1" presStyleCnt="4"/>
      <dgm:spPr/>
    </dgm:pt>
    <dgm:pt modelId="{2B724046-CE75-4D5A-9A07-A7D4D2FAE7C7}" type="pres">
      <dgm:prSet presAssocID="{702F7CCA-E852-4A8C-9BDC-7516FE3F8430}" presName="node" presStyleLbl="node1" presStyleIdx="2" presStyleCnt="5">
        <dgm:presLayoutVars>
          <dgm:bulletEnabled val="1"/>
        </dgm:presLayoutVars>
      </dgm:prSet>
      <dgm:spPr/>
    </dgm:pt>
    <dgm:pt modelId="{F4F45941-C6E5-46FE-8ED3-C881F699DF93}" type="pres">
      <dgm:prSet presAssocID="{09DA74D8-B702-4C9F-B06D-04C639C0BEF9}" presName="sibTrans" presStyleLbl="sibTrans2D1" presStyleIdx="2" presStyleCnt="4"/>
      <dgm:spPr/>
    </dgm:pt>
    <dgm:pt modelId="{BA6AFEE8-A22C-452C-BB9C-563B182C6FB2}" type="pres">
      <dgm:prSet presAssocID="{09DA74D8-B702-4C9F-B06D-04C639C0BEF9}" presName="connectorText" presStyleLbl="sibTrans2D1" presStyleIdx="2" presStyleCnt="4"/>
      <dgm:spPr/>
    </dgm:pt>
    <dgm:pt modelId="{E7710FAE-D34F-46D5-BB9F-41F685E43282}" type="pres">
      <dgm:prSet presAssocID="{CA9E18FE-0E65-4CE6-BE45-1FC23310D476}" presName="node" presStyleLbl="node1" presStyleIdx="3" presStyleCnt="5">
        <dgm:presLayoutVars>
          <dgm:bulletEnabled val="1"/>
        </dgm:presLayoutVars>
      </dgm:prSet>
      <dgm:spPr/>
    </dgm:pt>
    <dgm:pt modelId="{BE782FD4-AD46-4977-A0C0-F98EC3C2937F}" type="pres">
      <dgm:prSet presAssocID="{9F6B70A1-5867-4FB7-B7DF-F288E7EBB79B}" presName="sibTrans" presStyleLbl="sibTrans2D1" presStyleIdx="3" presStyleCnt="4"/>
      <dgm:spPr/>
    </dgm:pt>
    <dgm:pt modelId="{4DDFEB60-F1BE-499F-9CF8-F818BFE4C025}" type="pres">
      <dgm:prSet presAssocID="{9F6B70A1-5867-4FB7-B7DF-F288E7EBB79B}" presName="connectorText" presStyleLbl="sibTrans2D1" presStyleIdx="3" presStyleCnt="4"/>
      <dgm:spPr/>
    </dgm:pt>
    <dgm:pt modelId="{AB6B0DFB-87A3-4AA0-97DF-AC12A1B967D0}" type="pres">
      <dgm:prSet presAssocID="{AF857C3C-1608-4DB6-9F92-A223146609E0}" presName="node" presStyleLbl="node1" presStyleIdx="4" presStyleCnt="5">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2579EF2E-3430-4D0A-9873-19E1B52AABE1}" srcId="{7D9A8766-7533-44EF-ABEC-1664E76567EA}" destId="{702F7CCA-E852-4A8C-9BDC-7516FE3F8430}" srcOrd="2" destOrd="0" parTransId="{774A5325-25F4-4FB7-A85E-9F3AE1EE57E0}" sibTransId="{09DA74D8-B702-4C9F-B06D-04C639C0BEF9}"/>
    <dgm:cxn modelId="{C28E742F-8B9D-4DCE-8B09-048254382A40}" type="presOf" srcId="{9F6B70A1-5867-4FB7-B7DF-F288E7EBB79B}" destId="{4DDFEB60-F1BE-499F-9CF8-F818BFE4C025}" srcOrd="1" destOrd="0" presId="urn:microsoft.com/office/officeart/2005/8/layout/process1"/>
    <dgm:cxn modelId="{5E69473A-854C-4BE5-AD95-4DFCE64AE4E0}" type="presOf" srcId="{CA9E18FE-0E65-4CE6-BE45-1FC23310D476}" destId="{E7710FAE-D34F-46D5-BB9F-41F685E43282}" srcOrd="0" destOrd="0" presId="urn:microsoft.com/office/officeart/2005/8/layout/process1"/>
    <dgm:cxn modelId="{9D57073E-D49C-4DD4-9D6B-22101ED08E63}" type="presOf" srcId="{9F6B70A1-5867-4FB7-B7DF-F288E7EBB79B}" destId="{BE782FD4-AD46-4977-A0C0-F98EC3C2937F}" srcOrd="0"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2C97A584-8568-427C-9FAD-D7897D0D76F8}" type="presOf" srcId="{361B99B1-B958-44A6-9EED-7857083A3733}" destId="{19BE1F2B-D975-4525-B746-CB8B0F101F87}" srcOrd="0" destOrd="0" presId="urn:microsoft.com/office/officeart/2005/8/layout/process1"/>
    <dgm:cxn modelId="{E3A87489-81FE-4876-A4AB-051C8EBD65C9}" type="presOf" srcId="{09DA74D8-B702-4C9F-B06D-04C639C0BEF9}" destId="{F4F45941-C6E5-46FE-8ED3-C881F699DF93}" srcOrd="0" destOrd="0" presId="urn:microsoft.com/office/officeart/2005/8/layout/process1"/>
    <dgm:cxn modelId="{0AB7758A-ED1D-4C3D-96CA-93CC824190C5}" type="presOf" srcId="{361B99B1-B958-44A6-9EED-7857083A3733}" destId="{A5EF130B-92CC-465F-952D-200ABD206EBF}" srcOrd="1" destOrd="0" presId="urn:microsoft.com/office/officeart/2005/8/layout/process1"/>
    <dgm:cxn modelId="{CC56A49C-CF75-4F3F-8542-94BED3BD9AD1}" type="presOf" srcId="{702F7CCA-E852-4A8C-9BDC-7516FE3F8430}" destId="{2B724046-CE75-4D5A-9A07-A7D4D2FAE7C7}" srcOrd="0" destOrd="0" presId="urn:microsoft.com/office/officeart/2005/8/layout/process1"/>
    <dgm:cxn modelId="{119B0AA7-B183-4698-BEA4-F2DC283649F1}" srcId="{7D9A8766-7533-44EF-ABEC-1664E76567EA}" destId="{AF857C3C-1608-4DB6-9F92-A223146609E0}" srcOrd="4" destOrd="0" parTransId="{1F482B5D-2080-48D5-8109-2B668449B42C}" sibTransId="{48736E89-871D-4560-9186-620625954E56}"/>
    <dgm:cxn modelId="{8B9284B0-0DAA-41AE-A486-B8BE2145816D}" type="presOf" srcId="{09DA74D8-B702-4C9F-B06D-04C639C0BEF9}" destId="{BA6AFEE8-A22C-452C-BB9C-563B182C6FB2}" srcOrd="1" destOrd="0" presId="urn:microsoft.com/office/officeart/2005/8/layout/process1"/>
    <dgm:cxn modelId="{0FFDD9B6-74FB-49A0-9FFC-B772DE8A7218}" type="presOf" srcId="{CCE87514-3413-4FC4-8713-59C72794F419}" destId="{8AF46BBD-1444-42F9-ABB1-E0B09EDF69EA}" srcOrd="0" destOrd="0" presId="urn:microsoft.com/office/officeart/2005/8/layout/process1"/>
    <dgm:cxn modelId="{5C1FC6B8-80AB-4DD3-8E21-91060B3A1697}" type="presOf" srcId="{AF857C3C-1608-4DB6-9F92-A223146609E0}" destId="{AB6B0DFB-87A3-4AA0-97DF-AC12A1B967D0}" srcOrd="0" destOrd="0" presId="urn:microsoft.com/office/officeart/2005/8/layout/process1"/>
    <dgm:cxn modelId="{44C02EBD-E2F2-43DD-8502-D59B80655407}" srcId="{7D9A8766-7533-44EF-ABEC-1664E76567EA}" destId="{CA9E18FE-0E65-4CE6-BE45-1FC23310D476}" srcOrd="3" destOrd="0" parTransId="{EDF3708F-8CDB-43B2-B636-C68110F6E231}" sibTransId="{9F6B70A1-5867-4FB7-B7DF-F288E7EBB79B}"/>
    <dgm:cxn modelId="{441422C0-0866-4B0D-98F1-DE3E5D349E20}" type="presOf" srcId="{95A2B855-0D7C-4601-A252-6931A955DFF1}" destId="{1BC4F4A4-B586-4565-A1F2-000F70B4B233}" srcOrd="0" destOrd="0" presId="urn:microsoft.com/office/officeart/2005/8/layout/process1"/>
    <dgm:cxn modelId="{31EA39C9-0083-4B90-9ED6-381E3327CCA8}" type="presOf" srcId="{7B55859D-D139-4DCD-9B11-C98052494940}" destId="{23ABFBEF-1762-4663-BAAE-0B4E629426B4}" srcOrd="0"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92A62B9D-9390-4934-AEC8-8A84751528C6}" type="presParOf" srcId="{A5C25225-785B-4845-B76D-B7A21243C4AD}" destId="{19BE1F2B-D975-4525-B746-CB8B0F101F87}" srcOrd="3" destOrd="0" presId="urn:microsoft.com/office/officeart/2005/8/layout/process1"/>
    <dgm:cxn modelId="{48B392AB-0360-4B01-BF46-3A7DA5453D81}" type="presParOf" srcId="{19BE1F2B-D975-4525-B746-CB8B0F101F87}" destId="{A5EF130B-92CC-465F-952D-200ABD206EBF}" srcOrd="0" destOrd="0" presId="urn:microsoft.com/office/officeart/2005/8/layout/process1"/>
    <dgm:cxn modelId="{CDD3838D-4C45-4612-B89F-14B566D052F4}" type="presParOf" srcId="{A5C25225-785B-4845-B76D-B7A21243C4AD}" destId="{2B724046-CE75-4D5A-9A07-A7D4D2FAE7C7}" srcOrd="4" destOrd="0" presId="urn:microsoft.com/office/officeart/2005/8/layout/process1"/>
    <dgm:cxn modelId="{8CB2ED51-8F6D-4B04-BE0D-4AF1DF7CF6A5}" type="presParOf" srcId="{A5C25225-785B-4845-B76D-B7A21243C4AD}" destId="{F4F45941-C6E5-46FE-8ED3-C881F699DF93}" srcOrd="5" destOrd="0" presId="urn:microsoft.com/office/officeart/2005/8/layout/process1"/>
    <dgm:cxn modelId="{F4C102D0-FDD4-45A1-8809-CA08BF286551}" type="presParOf" srcId="{F4F45941-C6E5-46FE-8ED3-C881F699DF93}" destId="{BA6AFEE8-A22C-452C-BB9C-563B182C6FB2}" srcOrd="0" destOrd="0" presId="urn:microsoft.com/office/officeart/2005/8/layout/process1"/>
    <dgm:cxn modelId="{90A51CE4-E6C8-4829-B46E-9154B1BE4441}" type="presParOf" srcId="{A5C25225-785B-4845-B76D-B7A21243C4AD}" destId="{E7710FAE-D34F-46D5-BB9F-41F685E43282}" srcOrd="6" destOrd="0" presId="urn:microsoft.com/office/officeart/2005/8/layout/process1"/>
    <dgm:cxn modelId="{A6153DE3-2C95-472C-88FD-FD19F6F077E4}" type="presParOf" srcId="{A5C25225-785B-4845-B76D-B7A21243C4AD}" destId="{BE782FD4-AD46-4977-A0C0-F98EC3C2937F}" srcOrd="7" destOrd="0" presId="urn:microsoft.com/office/officeart/2005/8/layout/process1"/>
    <dgm:cxn modelId="{79756590-3550-4AAD-85A2-E16600200DA7}" type="presParOf" srcId="{BE782FD4-AD46-4977-A0C0-F98EC3C2937F}" destId="{4DDFEB60-F1BE-499F-9CF8-F818BFE4C025}" srcOrd="0" destOrd="0" presId="urn:microsoft.com/office/officeart/2005/8/layout/process1"/>
    <dgm:cxn modelId="{D3F518EE-3425-4FD9-A11B-7D77B210CED8}" type="presParOf" srcId="{A5C25225-785B-4845-B76D-B7A21243C4AD}" destId="{AB6B0DFB-87A3-4AA0-97DF-AC12A1B967D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5" qsCatId="simple" csTypeId="urn:microsoft.com/office/officeart/2005/8/colors/colorful5" csCatId="colorful" phldr="1"/>
      <dgm:spPr/>
      <dgm:t>
        <a:bodyPr/>
        <a:lstStyle/>
        <a:p>
          <a:endParaRPr lang="en-US"/>
        </a:p>
      </dgm:t>
    </dgm:pt>
    <dgm:pt modelId="{7B55859D-D139-4DCD-9B11-C98052494940}">
      <dgm:prSet/>
      <dgm:spPr/>
      <dgm:t>
        <a:bodyPr/>
        <a:lstStyle/>
        <a:p>
          <a:r>
            <a:rPr lang="en-US"/>
            <a:t>ESP32</a:t>
          </a:r>
          <a:r>
            <a:rPr lang="zh-CN" altLang="en-US"/>
            <a:t>按鈕按下</a:t>
          </a:r>
          <a:endParaRPr lang="en-US"/>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dgm:spPr/>
      <dgm:t>
        <a:bodyPr/>
        <a:lstStyle/>
        <a:p>
          <a:endParaRPr lang="en-US"/>
        </a:p>
      </dgm:t>
    </dgm:pt>
    <dgm:pt modelId="{95A2B855-0D7C-4601-A252-6931A955DFF1}">
      <dgm:prSet/>
      <dgm:spPr/>
      <dgm:t>
        <a:bodyPr/>
        <a:lstStyle/>
        <a:p>
          <a:r>
            <a:rPr lang="en-US"/>
            <a:t>POST</a:t>
          </a:r>
          <a:r>
            <a:rPr lang="zh-TW"/>
            <a:t>數據</a:t>
          </a:r>
          <a:r>
            <a:rPr lang="zh-CN" altLang="en-US"/>
            <a:t>到伺服器</a:t>
          </a:r>
          <a:endParaRPr lang="en-US"/>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dgm:spPr/>
      <dgm:t>
        <a:bodyPr/>
        <a:lstStyle/>
        <a:p>
          <a:endParaRPr lang="en-US"/>
        </a:p>
      </dgm:t>
    </dgm:pt>
    <dgm:pt modelId="{26DFE062-E297-4172-B01D-3D9795C6FD79}">
      <dgm:prSet/>
      <dgm:spPr/>
      <dgm:t>
        <a:bodyPr/>
        <a:lstStyle/>
        <a:p>
          <a:r>
            <a:rPr lang="en-US" altLang="zh-CN" b="0" i="0" dirty="0"/>
            <a:t>PHP &amp;</a:t>
          </a:r>
        </a:p>
        <a:p>
          <a:r>
            <a:rPr lang="en-US" altLang="zh-CN" b="0" i="0" dirty="0"/>
            <a:t>Line Json </a:t>
          </a:r>
        </a:p>
        <a:p>
          <a:r>
            <a:rPr lang="zh-TW" altLang="en-US" b="0" i="0" dirty="0"/>
            <a:t>圖文選單</a:t>
          </a:r>
          <a:endParaRPr lang="en-US" dirty="0"/>
        </a:p>
      </dgm:t>
    </dgm:pt>
    <dgm:pt modelId="{0607F0F6-31F3-4408-8A95-3CC3F097781F}" type="parTrans" cxnId="{292B99C1-9F99-4FE2-A9CE-2BC59C616EB3}">
      <dgm:prSet/>
      <dgm:spPr/>
      <dgm:t>
        <a:bodyPr/>
        <a:lstStyle/>
        <a:p>
          <a:endParaRPr lang="zh-TW" altLang="en-US"/>
        </a:p>
      </dgm:t>
    </dgm:pt>
    <dgm:pt modelId="{CA22E026-6F80-4A87-91CB-CD01776FDB33}" type="sibTrans" cxnId="{292B99C1-9F99-4FE2-A9CE-2BC59C616EB3}">
      <dgm:prSet/>
      <dgm:spPr/>
      <dgm:t>
        <a:bodyPr/>
        <a:lstStyle/>
        <a:p>
          <a:endParaRPr lang="zh-TW" altLang="en-US"/>
        </a:p>
      </dgm:t>
    </dgm:pt>
    <dgm:pt modelId="{69631334-30FE-4EA2-945B-8FA145429D53}">
      <dgm:prSet/>
      <dgm:spPr/>
      <dgm:t>
        <a:bodyPr/>
        <a:lstStyle/>
        <a:p>
          <a:r>
            <a:rPr lang="zh-CN" altLang="en-US" b="0" i="0" dirty="0"/>
            <a:t>發送到</a:t>
          </a:r>
          <a:r>
            <a:rPr lang="en-US" altLang="zh-CN" b="0" i="0" dirty="0"/>
            <a:t>Line</a:t>
          </a:r>
          <a:endParaRPr lang="en-US" dirty="0"/>
        </a:p>
      </dgm:t>
    </dgm:pt>
    <dgm:pt modelId="{A0FEE740-0F55-4117-BCF9-02026E8D82CF}" type="parTrans" cxnId="{1421E181-61EC-467B-ACAC-7C3D4DD7F16F}">
      <dgm:prSet/>
      <dgm:spPr/>
      <dgm:t>
        <a:bodyPr/>
        <a:lstStyle/>
        <a:p>
          <a:endParaRPr lang="zh-TW" altLang="en-US"/>
        </a:p>
      </dgm:t>
    </dgm:pt>
    <dgm:pt modelId="{D1A642A9-A187-467A-9971-404B13C9D168}" type="sibTrans" cxnId="{1421E181-61EC-467B-ACAC-7C3D4DD7F16F}">
      <dgm:prSet/>
      <dgm:spPr/>
      <dgm:t>
        <a:bodyPr/>
        <a:lstStyle/>
        <a:p>
          <a:endParaRPr lang="zh-TW" altLang="en-US"/>
        </a:p>
      </dgm:t>
    </dgm:pt>
    <dgm:pt modelId="{781519E8-9BA0-495A-B147-155E4C681FA6}" type="pres">
      <dgm:prSet presAssocID="{7D9A8766-7533-44EF-ABEC-1664E76567EA}" presName="Name0" presStyleCnt="0">
        <dgm:presLayoutVars>
          <dgm:dir/>
          <dgm:resizeHandles val="exact"/>
        </dgm:presLayoutVars>
      </dgm:prSet>
      <dgm:spPr/>
    </dgm:pt>
    <dgm:pt modelId="{0292AA85-9962-48DB-9360-E25E54ED9E57}" type="pres">
      <dgm:prSet presAssocID="{7B55859D-D139-4DCD-9B11-C98052494940}" presName="node" presStyleLbl="node1" presStyleIdx="0" presStyleCnt="4">
        <dgm:presLayoutVars>
          <dgm:bulletEnabled val="1"/>
        </dgm:presLayoutVars>
      </dgm:prSet>
      <dgm:spPr/>
    </dgm:pt>
    <dgm:pt modelId="{2604B1ED-2652-4CE9-810D-7B869FA90D2A}" type="pres">
      <dgm:prSet presAssocID="{CCE87514-3413-4FC4-8713-59C72794F419}" presName="sibTrans" presStyleLbl="sibTrans2D1" presStyleIdx="0" presStyleCnt="3"/>
      <dgm:spPr/>
    </dgm:pt>
    <dgm:pt modelId="{70457BAD-A0FA-480D-8D59-56A57EFFE182}" type="pres">
      <dgm:prSet presAssocID="{CCE87514-3413-4FC4-8713-59C72794F419}" presName="connectorText" presStyleLbl="sibTrans2D1" presStyleIdx="0" presStyleCnt="3"/>
      <dgm:spPr/>
    </dgm:pt>
    <dgm:pt modelId="{CF4FD0FB-8061-44B1-A9E9-02ECCB1E7C83}" type="pres">
      <dgm:prSet presAssocID="{95A2B855-0D7C-4601-A252-6931A955DFF1}" presName="node" presStyleLbl="node1" presStyleIdx="1" presStyleCnt="4">
        <dgm:presLayoutVars>
          <dgm:bulletEnabled val="1"/>
        </dgm:presLayoutVars>
      </dgm:prSet>
      <dgm:spPr/>
    </dgm:pt>
    <dgm:pt modelId="{AFD7D268-E635-4547-ADFD-90CB5136E788}" type="pres">
      <dgm:prSet presAssocID="{361B99B1-B958-44A6-9EED-7857083A3733}" presName="sibTrans" presStyleLbl="sibTrans2D1" presStyleIdx="1" presStyleCnt="3"/>
      <dgm:spPr/>
    </dgm:pt>
    <dgm:pt modelId="{809D143D-5F82-4442-B693-A5CFBBCEC409}" type="pres">
      <dgm:prSet presAssocID="{361B99B1-B958-44A6-9EED-7857083A3733}" presName="connectorText" presStyleLbl="sibTrans2D1" presStyleIdx="1" presStyleCnt="3"/>
      <dgm:spPr/>
    </dgm:pt>
    <dgm:pt modelId="{29A6026E-4D6A-4848-9BB5-BC6417B3E16F}" type="pres">
      <dgm:prSet presAssocID="{26DFE062-E297-4172-B01D-3D9795C6FD79}" presName="node" presStyleLbl="node1" presStyleIdx="2" presStyleCnt="4">
        <dgm:presLayoutVars>
          <dgm:bulletEnabled val="1"/>
        </dgm:presLayoutVars>
      </dgm:prSet>
      <dgm:spPr/>
    </dgm:pt>
    <dgm:pt modelId="{F055F88B-B3C5-47BA-ADCD-D24FDF412BB5}" type="pres">
      <dgm:prSet presAssocID="{CA22E026-6F80-4A87-91CB-CD01776FDB33}" presName="sibTrans" presStyleLbl="sibTrans2D1" presStyleIdx="2" presStyleCnt="3"/>
      <dgm:spPr/>
    </dgm:pt>
    <dgm:pt modelId="{6D24B9EA-DE78-4F0B-BBF2-F04E5507E723}" type="pres">
      <dgm:prSet presAssocID="{CA22E026-6F80-4A87-91CB-CD01776FDB33}" presName="connectorText" presStyleLbl="sibTrans2D1" presStyleIdx="2" presStyleCnt="3"/>
      <dgm:spPr/>
    </dgm:pt>
    <dgm:pt modelId="{F475CCA6-B318-4AC7-A967-39260F928764}" type="pres">
      <dgm:prSet presAssocID="{69631334-30FE-4EA2-945B-8FA145429D53}" presName="node" presStyleLbl="node1" presStyleIdx="3" presStyleCnt="4">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B0D27C07-C906-414F-A770-9FBB13F17A14}" type="presOf" srcId="{CA22E026-6F80-4A87-91CB-CD01776FDB33}" destId="{6D24B9EA-DE78-4F0B-BBF2-F04E5507E723}" srcOrd="1" destOrd="0" presId="urn:microsoft.com/office/officeart/2005/8/layout/process1"/>
    <dgm:cxn modelId="{44491B0A-56EA-44CC-BC98-87ACF1FD29BF}" type="presOf" srcId="{361B99B1-B958-44A6-9EED-7857083A3733}" destId="{809D143D-5F82-4442-B693-A5CFBBCEC409}" srcOrd="1" destOrd="0" presId="urn:microsoft.com/office/officeart/2005/8/layout/process1"/>
    <dgm:cxn modelId="{3F762215-2D27-41BC-9E0B-DC6CBCEBC0D3}" type="presOf" srcId="{361B99B1-B958-44A6-9EED-7857083A3733}" destId="{AFD7D268-E635-4547-ADFD-90CB5136E788}" srcOrd="0" destOrd="0" presId="urn:microsoft.com/office/officeart/2005/8/layout/process1"/>
    <dgm:cxn modelId="{5DC8B11A-020D-46F2-82C9-1498FB4B2C8F}" type="presOf" srcId="{7D9A8766-7533-44EF-ABEC-1664E76567EA}" destId="{781519E8-9BA0-495A-B147-155E4C681FA6}" srcOrd="0" destOrd="0" presId="urn:microsoft.com/office/officeart/2005/8/layout/process1"/>
    <dgm:cxn modelId="{574D0C5B-3326-432D-A362-3E1C8BACD514}" type="presOf" srcId="{26DFE062-E297-4172-B01D-3D9795C6FD79}" destId="{29A6026E-4D6A-4848-9BB5-BC6417B3E16F}" srcOrd="0" destOrd="0" presId="urn:microsoft.com/office/officeart/2005/8/layout/process1"/>
    <dgm:cxn modelId="{23A4F743-EB7D-44CC-BCBF-7EAAC01B32B3}" type="presOf" srcId="{CCE87514-3413-4FC4-8713-59C72794F419}" destId="{2604B1ED-2652-4CE9-810D-7B869FA90D2A}" srcOrd="0"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38F9716D-3439-4568-B118-AE97612FFA2B}" type="presOf" srcId="{CCE87514-3413-4FC4-8713-59C72794F419}" destId="{70457BAD-A0FA-480D-8D59-56A57EFFE182}" srcOrd="1" destOrd="0" presId="urn:microsoft.com/office/officeart/2005/8/layout/process1"/>
    <dgm:cxn modelId="{14F7B159-6297-4E48-BFE9-DA067D088625}" type="presOf" srcId="{69631334-30FE-4EA2-945B-8FA145429D53}" destId="{F475CCA6-B318-4AC7-A967-39260F928764}" srcOrd="0" destOrd="0" presId="urn:microsoft.com/office/officeart/2005/8/layout/process1"/>
    <dgm:cxn modelId="{1421E181-61EC-467B-ACAC-7C3D4DD7F16F}" srcId="{7D9A8766-7533-44EF-ABEC-1664E76567EA}" destId="{69631334-30FE-4EA2-945B-8FA145429D53}" srcOrd="3" destOrd="0" parTransId="{A0FEE740-0F55-4117-BCF9-02026E8D82CF}" sibTransId="{D1A642A9-A187-467A-9971-404B13C9D168}"/>
    <dgm:cxn modelId="{DA9284B1-90BE-42A7-87A2-FE6CCB6FCF4D}" type="presOf" srcId="{CA22E026-6F80-4A87-91CB-CD01776FDB33}" destId="{F055F88B-B3C5-47BA-ADCD-D24FDF412BB5}" srcOrd="0" destOrd="0" presId="urn:microsoft.com/office/officeart/2005/8/layout/process1"/>
    <dgm:cxn modelId="{292B99C1-9F99-4FE2-A9CE-2BC59C616EB3}" srcId="{7D9A8766-7533-44EF-ABEC-1664E76567EA}" destId="{26DFE062-E297-4172-B01D-3D9795C6FD79}" srcOrd="2" destOrd="0" parTransId="{0607F0F6-31F3-4408-8A95-3CC3F097781F}" sibTransId="{CA22E026-6F80-4A87-91CB-CD01776FDB33}"/>
    <dgm:cxn modelId="{BE3F52D3-CE39-4421-866D-5523969B749F}" type="presOf" srcId="{95A2B855-0D7C-4601-A252-6931A955DFF1}" destId="{CF4FD0FB-8061-44B1-A9E9-02ECCB1E7C83}" srcOrd="0" destOrd="0" presId="urn:microsoft.com/office/officeart/2005/8/layout/process1"/>
    <dgm:cxn modelId="{6D8C98DB-5A1C-4748-9035-04F28E384E11}" type="presOf" srcId="{7B55859D-D139-4DCD-9B11-C98052494940}" destId="{0292AA85-9962-48DB-9360-E25E54ED9E57}" srcOrd="0" destOrd="0" presId="urn:microsoft.com/office/officeart/2005/8/layout/process1"/>
    <dgm:cxn modelId="{9D144575-1B1D-4256-A985-DD7039AC0C44}" type="presParOf" srcId="{781519E8-9BA0-495A-B147-155E4C681FA6}" destId="{0292AA85-9962-48DB-9360-E25E54ED9E57}" srcOrd="0" destOrd="0" presId="urn:microsoft.com/office/officeart/2005/8/layout/process1"/>
    <dgm:cxn modelId="{95C6FB20-AA39-4DCB-B45D-9EE7C4B1AD13}" type="presParOf" srcId="{781519E8-9BA0-495A-B147-155E4C681FA6}" destId="{2604B1ED-2652-4CE9-810D-7B869FA90D2A}" srcOrd="1" destOrd="0" presId="urn:microsoft.com/office/officeart/2005/8/layout/process1"/>
    <dgm:cxn modelId="{31BA9128-17A7-41BE-98A7-D4458A9136B8}" type="presParOf" srcId="{2604B1ED-2652-4CE9-810D-7B869FA90D2A}" destId="{70457BAD-A0FA-480D-8D59-56A57EFFE182}" srcOrd="0" destOrd="0" presId="urn:microsoft.com/office/officeart/2005/8/layout/process1"/>
    <dgm:cxn modelId="{FA2A2D16-9AFE-4B5D-BB10-ED82DA853795}" type="presParOf" srcId="{781519E8-9BA0-495A-B147-155E4C681FA6}" destId="{CF4FD0FB-8061-44B1-A9E9-02ECCB1E7C83}" srcOrd="2" destOrd="0" presId="urn:microsoft.com/office/officeart/2005/8/layout/process1"/>
    <dgm:cxn modelId="{31EA5100-3894-4EA3-A4B8-3EF3D9C43F1D}" type="presParOf" srcId="{781519E8-9BA0-495A-B147-155E4C681FA6}" destId="{AFD7D268-E635-4547-ADFD-90CB5136E788}" srcOrd="3" destOrd="0" presId="urn:microsoft.com/office/officeart/2005/8/layout/process1"/>
    <dgm:cxn modelId="{B3AECC76-1984-480C-8830-0A38FC8C3DDB}" type="presParOf" srcId="{AFD7D268-E635-4547-ADFD-90CB5136E788}" destId="{809D143D-5F82-4442-B693-A5CFBBCEC409}" srcOrd="0" destOrd="0" presId="urn:microsoft.com/office/officeart/2005/8/layout/process1"/>
    <dgm:cxn modelId="{F54A1E98-8DB5-418B-9AE4-FB2170630F41}" type="presParOf" srcId="{781519E8-9BA0-495A-B147-155E4C681FA6}" destId="{29A6026E-4D6A-4848-9BB5-BC6417B3E16F}" srcOrd="4" destOrd="0" presId="urn:microsoft.com/office/officeart/2005/8/layout/process1"/>
    <dgm:cxn modelId="{A7E91655-6747-4DE0-B0AA-AD2D3DD3B1F1}" type="presParOf" srcId="{781519E8-9BA0-495A-B147-155E4C681FA6}" destId="{F055F88B-B3C5-47BA-ADCD-D24FDF412BB5}" srcOrd="5" destOrd="0" presId="urn:microsoft.com/office/officeart/2005/8/layout/process1"/>
    <dgm:cxn modelId="{AD1BF947-F222-4982-BB0D-CC003352161B}" type="presParOf" srcId="{F055F88B-B3C5-47BA-ADCD-D24FDF412BB5}" destId="{6D24B9EA-DE78-4F0B-BBF2-F04E5507E723}" srcOrd="0" destOrd="0" presId="urn:microsoft.com/office/officeart/2005/8/layout/process1"/>
    <dgm:cxn modelId="{B762062A-DF85-4351-A963-F79BD71DE415}" type="presParOf" srcId="{781519E8-9BA0-495A-B147-155E4C681FA6}" destId="{F475CCA6-B318-4AC7-A967-39260F928764}"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en-US"/>
        </a:p>
      </dgm:t>
    </dgm:pt>
    <dgm:pt modelId="{95A2B855-0D7C-4601-A252-6931A955DFF1}">
      <dgm:prSet custT="1"/>
      <dgm:spPr/>
      <dgm:t>
        <a:bodyPr/>
        <a:lstStyle/>
        <a:p>
          <a:r>
            <a:rPr lang="en-US" sz="1800" dirty="0"/>
            <a:t>PHP </a:t>
          </a:r>
          <a:r>
            <a:rPr lang="zh-CN" altLang="en-US" sz="1800" dirty="0"/>
            <a:t>接受</a:t>
          </a:r>
          <a:endParaRPr lang="en-US" altLang="zh-CN" sz="1800" dirty="0"/>
        </a:p>
        <a:p>
          <a:r>
            <a:rPr lang="zh-CN" altLang="en-US" sz="1800" dirty="0"/>
            <a:t>解析</a:t>
          </a:r>
          <a:r>
            <a:rPr lang="en-US" altLang="zh-CN" sz="1800" dirty="0"/>
            <a:t>Json </a:t>
          </a:r>
          <a:r>
            <a:rPr lang="zh-CN" altLang="en-US" sz="1800" dirty="0"/>
            <a:t>數據</a:t>
          </a:r>
          <a:endParaRPr lang="en-US" sz="1800" dirty="0"/>
        </a:p>
      </dgm:t>
    </dgm:pt>
    <dgm:pt modelId="{B1FC5B86-AFE5-4C24-890F-0BD215F87775}" type="parTrans" cxnId="{CAFDD806-9B62-4661-910E-E0B32F67F9EB}">
      <dgm:prSet/>
      <dgm:spPr/>
      <dgm:t>
        <a:bodyPr/>
        <a:lstStyle/>
        <a:p>
          <a:endParaRPr lang="en-US" sz="1800"/>
        </a:p>
      </dgm:t>
    </dgm:pt>
    <dgm:pt modelId="{361B99B1-B958-44A6-9EED-7857083A3733}" type="sibTrans" cxnId="{CAFDD806-9B62-4661-910E-E0B32F67F9EB}">
      <dgm:prSet custT="1"/>
      <dgm:spPr/>
      <dgm:t>
        <a:bodyPr/>
        <a:lstStyle/>
        <a:p>
          <a:endParaRPr lang="en-US" sz="1800"/>
        </a:p>
      </dgm:t>
    </dgm:pt>
    <dgm:pt modelId="{AF857C3C-1608-4DB6-9F92-A223146609E0}">
      <dgm:prSet custT="1"/>
      <dgm:spPr/>
      <dgm:t>
        <a:bodyPr/>
        <a:lstStyle/>
        <a:p>
          <a:r>
            <a:rPr lang="en-US" altLang="zh-CN" sz="1800" b="0" i="0" dirty="0"/>
            <a:t>Line Webhook</a:t>
          </a:r>
        </a:p>
        <a:p>
          <a:r>
            <a:rPr lang="zh-CN" altLang="en-US" sz="1800" b="0" i="0" dirty="0"/>
            <a:t>文字</a:t>
          </a:r>
          <a:r>
            <a:rPr lang="en-US" altLang="zh-CN" sz="1800" b="0" i="0" dirty="0"/>
            <a:t>&amp;</a:t>
          </a:r>
          <a:r>
            <a:rPr lang="zh-CN" altLang="en-US" sz="1800" b="0" i="0" dirty="0"/>
            <a:t>錄音 </a:t>
          </a:r>
          <a:endParaRPr lang="en-US" altLang="zh-CN" sz="1800" b="0" i="0" dirty="0"/>
        </a:p>
      </dgm:t>
    </dgm:pt>
    <dgm:pt modelId="{1F482B5D-2080-48D5-8109-2B668449B42C}" type="parTrans" cxnId="{119B0AA7-B183-4698-BEA4-F2DC283649F1}">
      <dgm:prSet/>
      <dgm:spPr/>
      <dgm:t>
        <a:bodyPr/>
        <a:lstStyle/>
        <a:p>
          <a:endParaRPr lang="zh-TW" altLang="en-US" sz="1800"/>
        </a:p>
      </dgm:t>
    </dgm:pt>
    <dgm:pt modelId="{48736E89-871D-4560-9186-620625954E56}" type="sibTrans" cxnId="{119B0AA7-B183-4698-BEA4-F2DC283649F1}">
      <dgm:prSet custT="1"/>
      <dgm:spPr/>
      <dgm:t>
        <a:bodyPr/>
        <a:lstStyle/>
        <a:p>
          <a:endParaRPr lang="zh-TW" altLang="en-US" sz="1800"/>
        </a:p>
      </dgm:t>
    </dgm:pt>
    <dgm:pt modelId="{271604FF-3F9D-4E1D-A9D8-0151E3A20190}" type="pres">
      <dgm:prSet presAssocID="{7D9A8766-7533-44EF-ABEC-1664E76567EA}" presName="diagram" presStyleCnt="0">
        <dgm:presLayoutVars>
          <dgm:dir/>
          <dgm:resizeHandles val="exact"/>
        </dgm:presLayoutVars>
      </dgm:prSet>
      <dgm:spPr/>
    </dgm:pt>
    <dgm:pt modelId="{B6A8A71A-D13C-4B1C-8DBC-3248FAADF585}" type="pres">
      <dgm:prSet presAssocID="{AF857C3C-1608-4DB6-9F92-A223146609E0}" presName="node" presStyleLbl="node1" presStyleIdx="0" presStyleCnt="2">
        <dgm:presLayoutVars>
          <dgm:bulletEnabled val="1"/>
        </dgm:presLayoutVars>
      </dgm:prSet>
      <dgm:spPr/>
    </dgm:pt>
    <dgm:pt modelId="{980CE2C4-7FA2-4000-B635-0B6BE55ED781}" type="pres">
      <dgm:prSet presAssocID="{48736E89-871D-4560-9186-620625954E56}" presName="sibTrans" presStyleLbl="sibTrans2D1" presStyleIdx="0" presStyleCnt="1"/>
      <dgm:spPr/>
    </dgm:pt>
    <dgm:pt modelId="{D28B2CE5-F4B4-4580-BD0F-A6FAC609EEBD}" type="pres">
      <dgm:prSet presAssocID="{48736E89-871D-4560-9186-620625954E56}" presName="connectorText" presStyleLbl="sibTrans2D1" presStyleIdx="0" presStyleCnt="1"/>
      <dgm:spPr/>
    </dgm:pt>
    <dgm:pt modelId="{0B20E153-CD1F-4F34-A760-79808B9A4A4E}" type="pres">
      <dgm:prSet presAssocID="{95A2B855-0D7C-4601-A252-6931A955DFF1}" presName="node" presStyleLbl="node1" presStyleIdx="1" presStyleCnt="2">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49372825-5B6D-4FB0-BE97-E7A96D21CC69}" type="presOf" srcId="{48736E89-871D-4560-9186-620625954E56}" destId="{980CE2C4-7FA2-4000-B635-0B6BE55ED781}" srcOrd="0" destOrd="0" presId="urn:microsoft.com/office/officeart/2005/8/layout/process5"/>
    <dgm:cxn modelId="{49CC192C-90B4-4B54-ABC9-7A21F7E36F95}" type="presOf" srcId="{95A2B855-0D7C-4601-A252-6931A955DFF1}" destId="{0B20E153-CD1F-4F34-A760-79808B9A4A4E}" srcOrd="0" destOrd="0" presId="urn:microsoft.com/office/officeart/2005/8/layout/process5"/>
    <dgm:cxn modelId="{686D8D43-48BC-43F3-99E2-8821BB12ED90}" type="presOf" srcId="{48736E89-871D-4560-9186-620625954E56}" destId="{D28B2CE5-F4B4-4580-BD0F-A6FAC609EEBD}" srcOrd="1" destOrd="0" presId="urn:microsoft.com/office/officeart/2005/8/layout/process5"/>
    <dgm:cxn modelId="{B3EC0F4E-70F5-480E-B820-737CD23051C4}" type="presOf" srcId="{AF857C3C-1608-4DB6-9F92-A223146609E0}" destId="{B6A8A71A-D13C-4B1C-8DBC-3248FAADF585}" srcOrd="0" destOrd="0" presId="urn:microsoft.com/office/officeart/2005/8/layout/process5"/>
    <dgm:cxn modelId="{119B0AA7-B183-4698-BEA4-F2DC283649F1}" srcId="{7D9A8766-7533-44EF-ABEC-1664E76567EA}" destId="{AF857C3C-1608-4DB6-9F92-A223146609E0}" srcOrd="0" destOrd="0" parTransId="{1F482B5D-2080-48D5-8109-2B668449B42C}" sibTransId="{48736E89-871D-4560-9186-620625954E56}"/>
    <dgm:cxn modelId="{0CA88DC9-B14B-4F3D-9E21-69FB9EA0843C}" type="presOf" srcId="{7D9A8766-7533-44EF-ABEC-1664E76567EA}" destId="{271604FF-3F9D-4E1D-A9D8-0151E3A20190}" srcOrd="0" destOrd="0" presId="urn:microsoft.com/office/officeart/2005/8/layout/process5"/>
    <dgm:cxn modelId="{A0149754-5931-4953-A529-A7C0E72D65B2}" type="presParOf" srcId="{271604FF-3F9D-4E1D-A9D8-0151E3A20190}" destId="{B6A8A71A-D13C-4B1C-8DBC-3248FAADF585}" srcOrd="0" destOrd="0" presId="urn:microsoft.com/office/officeart/2005/8/layout/process5"/>
    <dgm:cxn modelId="{C7B00F54-82F9-482B-87BC-1408B633C08A}" type="presParOf" srcId="{271604FF-3F9D-4E1D-A9D8-0151E3A20190}" destId="{980CE2C4-7FA2-4000-B635-0B6BE55ED781}" srcOrd="1" destOrd="0" presId="urn:microsoft.com/office/officeart/2005/8/layout/process5"/>
    <dgm:cxn modelId="{60290868-2116-44D6-8C7B-788AA3870D68}" type="presParOf" srcId="{980CE2C4-7FA2-4000-B635-0B6BE55ED781}" destId="{D28B2CE5-F4B4-4580-BD0F-A6FAC609EEBD}" srcOrd="0" destOrd="0" presId="urn:microsoft.com/office/officeart/2005/8/layout/process5"/>
    <dgm:cxn modelId="{C1B37B88-7929-4AD6-8054-E24D3DB2F240}" type="presParOf" srcId="{271604FF-3F9D-4E1D-A9D8-0151E3A20190}" destId="{0B20E153-CD1F-4F34-A760-79808B9A4A4E}"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5393" y="343580"/>
          <a:ext cx="1672058" cy="13324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錄音</a:t>
          </a:r>
          <a:r>
            <a:rPr lang="en-US" altLang="zh-CN" sz="2000" kern="1200" dirty="0"/>
            <a:t>(WAV</a:t>
          </a:r>
          <a:r>
            <a:rPr lang="zh-CN" altLang="en-US" sz="2000" kern="1200" dirty="0"/>
            <a:t>格式</a:t>
          </a:r>
          <a:r>
            <a:rPr lang="en-US" altLang="zh-CN" sz="2000" kern="1200" dirty="0"/>
            <a:t>)</a:t>
          </a:r>
          <a:endParaRPr lang="en-US" sz="2000" kern="1200" dirty="0"/>
        </a:p>
      </dsp:txBody>
      <dsp:txXfrm>
        <a:off x="44418" y="382605"/>
        <a:ext cx="1594008" cy="1254371"/>
      </dsp:txXfrm>
    </dsp:sp>
    <dsp:sp modelId="{8AF46BBD-1444-42F9-ABB1-E0B09EDF69EA}">
      <dsp:nvSpPr>
        <dsp:cNvPr id="0" name=""/>
        <dsp:cNvSpPr/>
      </dsp:nvSpPr>
      <dsp:spPr>
        <a:xfrm>
          <a:off x="1844658" y="802455"/>
          <a:ext cx="354476" cy="4146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844658" y="885389"/>
        <a:ext cx="248133" cy="248802"/>
      </dsp:txXfrm>
    </dsp:sp>
    <dsp:sp modelId="{1BC4F4A4-B586-4565-A1F2-000F70B4B233}">
      <dsp:nvSpPr>
        <dsp:cNvPr id="0" name=""/>
        <dsp:cNvSpPr/>
      </dsp:nvSpPr>
      <dsp:spPr>
        <a:xfrm>
          <a:off x="2346275" y="343580"/>
          <a:ext cx="1672058" cy="1332421"/>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CN" altLang="en-US" sz="2000" kern="1200" dirty="0"/>
            <a:t>音頻</a:t>
          </a:r>
          <a:r>
            <a:rPr lang="zh-TW" sz="2000" kern="1200" dirty="0"/>
            <a:t>數據</a:t>
          </a:r>
          <a:r>
            <a:rPr lang="zh-CN" altLang="en-US" sz="2000" kern="1200" dirty="0"/>
            <a:t>到伺服器</a:t>
          </a:r>
          <a:r>
            <a:rPr lang="zh-TW" sz="2000" kern="1200" dirty="0"/>
            <a:t> </a:t>
          </a:r>
          <a:endParaRPr lang="en-US" sz="2000" kern="1200" dirty="0"/>
        </a:p>
      </dsp:txBody>
      <dsp:txXfrm>
        <a:off x="2385300" y="382605"/>
        <a:ext cx="1594008" cy="1254371"/>
      </dsp:txXfrm>
    </dsp:sp>
    <dsp:sp modelId="{19BE1F2B-D975-4525-B746-CB8B0F101F87}">
      <dsp:nvSpPr>
        <dsp:cNvPr id="0" name=""/>
        <dsp:cNvSpPr/>
      </dsp:nvSpPr>
      <dsp:spPr>
        <a:xfrm>
          <a:off x="4185540" y="802455"/>
          <a:ext cx="354476" cy="414670"/>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85540" y="885389"/>
        <a:ext cx="248133" cy="248802"/>
      </dsp:txXfrm>
    </dsp:sp>
    <dsp:sp modelId="{2B724046-CE75-4D5A-9A07-A7D4D2FAE7C7}">
      <dsp:nvSpPr>
        <dsp:cNvPr id="0" name=""/>
        <dsp:cNvSpPr/>
      </dsp:nvSpPr>
      <dsp:spPr>
        <a:xfrm>
          <a:off x="4687157" y="343580"/>
          <a:ext cx="1672058" cy="133242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FFMPEG</a:t>
          </a:r>
        </a:p>
        <a:p>
          <a:pPr marL="0" lvl="0" indent="0" algn="ctr" defTabSz="889000">
            <a:lnSpc>
              <a:spcPct val="90000"/>
            </a:lnSpc>
            <a:spcBef>
              <a:spcPct val="0"/>
            </a:spcBef>
            <a:spcAft>
              <a:spcPct val="35000"/>
            </a:spcAft>
            <a:buNone/>
          </a:pPr>
          <a:r>
            <a:rPr lang="en-US" sz="2000" kern="1200" dirty="0"/>
            <a:t>WAV TO FLAC</a:t>
          </a:r>
        </a:p>
      </dsp:txBody>
      <dsp:txXfrm>
        <a:off x="4726182" y="382605"/>
        <a:ext cx="1594008" cy="1254371"/>
      </dsp:txXfrm>
    </dsp:sp>
    <dsp:sp modelId="{F4F45941-C6E5-46FE-8ED3-C881F699DF93}">
      <dsp:nvSpPr>
        <dsp:cNvPr id="0" name=""/>
        <dsp:cNvSpPr/>
      </dsp:nvSpPr>
      <dsp:spPr>
        <a:xfrm>
          <a:off x="6526422" y="802455"/>
          <a:ext cx="354476" cy="414670"/>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6526422" y="885389"/>
        <a:ext cx="248133" cy="248802"/>
      </dsp:txXfrm>
    </dsp:sp>
    <dsp:sp modelId="{E7710FAE-D34F-46D5-BB9F-41F685E43282}">
      <dsp:nvSpPr>
        <dsp:cNvPr id="0" name=""/>
        <dsp:cNvSpPr/>
      </dsp:nvSpPr>
      <dsp:spPr>
        <a:xfrm>
          <a:off x="7028039" y="343580"/>
          <a:ext cx="1672058" cy="1332421"/>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Google STT</a:t>
          </a:r>
          <a:endParaRPr lang="en-US" altLang="zh-TW" sz="2000" kern="1200" dirty="0"/>
        </a:p>
      </dsp:txBody>
      <dsp:txXfrm>
        <a:off x="7067064" y="382605"/>
        <a:ext cx="1594008" cy="1254371"/>
      </dsp:txXfrm>
    </dsp:sp>
    <dsp:sp modelId="{BE782FD4-AD46-4977-A0C0-F98EC3C2937F}">
      <dsp:nvSpPr>
        <dsp:cNvPr id="0" name=""/>
        <dsp:cNvSpPr/>
      </dsp:nvSpPr>
      <dsp:spPr>
        <a:xfrm>
          <a:off x="8867304" y="802455"/>
          <a:ext cx="354476" cy="41467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867304" y="885389"/>
        <a:ext cx="248133" cy="248802"/>
      </dsp:txXfrm>
    </dsp:sp>
    <dsp:sp modelId="{AB6B0DFB-87A3-4AA0-97DF-AC12A1B967D0}">
      <dsp:nvSpPr>
        <dsp:cNvPr id="0" name=""/>
        <dsp:cNvSpPr/>
      </dsp:nvSpPr>
      <dsp:spPr>
        <a:xfrm>
          <a:off x="9368921" y="343580"/>
          <a:ext cx="1672058" cy="133242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t>文字</a:t>
          </a:r>
          <a:r>
            <a:rPr lang="en-US" altLang="zh-CN" sz="2000" b="0" i="0" kern="1200" dirty="0"/>
            <a:t>&amp;</a:t>
          </a:r>
          <a:r>
            <a:rPr lang="zh-CN" altLang="en-US" sz="2000" b="0" i="0" kern="1200" dirty="0"/>
            <a:t>錄音 </a:t>
          </a:r>
          <a:endParaRPr lang="en-US" altLang="zh-CN" sz="2000" b="0" i="0" kern="1200" dirty="0"/>
        </a:p>
        <a:p>
          <a:pPr marL="0" lvl="0" indent="0" algn="ctr" defTabSz="889000">
            <a:lnSpc>
              <a:spcPct val="90000"/>
            </a:lnSpc>
            <a:spcBef>
              <a:spcPct val="0"/>
            </a:spcBef>
            <a:spcAft>
              <a:spcPct val="35000"/>
            </a:spcAft>
            <a:buNone/>
          </a:pPr>
          <a:r>
            <a:rPr lang="en-US" altLang="zh-CN" sz="2000" b="0" i="0" kern="1200" dirty="0"/>
            <a:t>to Line</a:t>
          </a:r>
          <a:endParaRPr lang="en-US" altLang="zh-TW" sz="2000" kern="1200" dirty="0"/>
        </a:p>
      </dsp:txBody>
      <dsp:txXfrm>
        <a:off x="9407946" y="382605"/>
        <a:ext cx="1594008" cy="1254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2AA85-9962-48DB-9360-E25E54ED9E57}">
      <dsp:nvSpPr>
        <dsp:cNvPr id="0" name=""/>
        <dsp:cNvSpPr/>
      </dsp:nvSpPr>
      <dsp:spPr>
        <a:xfrm>
          <a:off x="2718" y="1254471"/>
          <a:ext cx="1188672" cy="129720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ESP32</a:t>
          </a:r>
          <a:r>
            <a:rPr lang="zh-CN" altLang="en-US" sz="1800" kern="1200"/>
            <a:t>按鈕按下</a:t>
          </a:r>
          <a:endParaRPr lang="en-US" sz="1800" kern="1200"/>
        </a:p>
      </dsp:txBody>
      <dsp:txXfrm>
        <a:off x="37533" y="1289286"/>
        <a:ext cx="1119042" cy="1227578"/>
      </dsp:txXfrm>
    </dsp:sp>
    <dsp:sp modelId="{2604B1ED-2652-4CE9-810D-7B869FA90D2A}">
      <dsp:nvSpPr>
        <dsp:cNvPr id="0" name=""/>
        <dsp:cNvSpPr/>
      </dsp:nvSpPr>
      <dsp:spPr>
        <a:xfrm>
          <a:off x="1310258" y="1755680"/>
          <a:ext cx="251998" cy="294790"/>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310258" y="1814638"/>
        <a:ext cx="176399" cy="176874"/>
      </dsp:txXfrm>
    </dsp:sp>
    <dsp:sp modelId="{CF4FD0FB-8061-44B1-A9E9-02ECCB1E7C83}">
      <dsp:nvSpPr>
        <dsp:cNvPr id="0" name=""/>
        <dsp:cNvSpPr/>
      </dsp:nvSpPr>
      <dsp:spPr>
        <a:xfrm>
          <a:off x="1666860" y="1254471"/>
          <a:ext cx="1188672" cy="1297208"/>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POST</a:t>
          </a:r>
          <a:r>
            <a:rPr lang="zh-TW" sz="1800" kern="1200"/>
            <a:t>數據</a:t>
          </a:r>
          <a:r>
            <a:rPr lang="zh-CN" altLang="en-US" sz="1800" kern="1200"/>
            <a:t>到伺服器</a:t>
          </a:r>
          <a:endParaRPr lang="en-US" sz="1800" kern="1200"/>
        </a:p>
      </dsp:txBody>
      <dsp:txXfrm>
        <a:off x="1701675" y="1289286"/>
        <a:ext cx="1119042" cy="1227578"/>
      </dsp:txXfrm>
    </dsp:sp>
    <dsp:sp modelId="{AFD7D268-E635-4547-ADFD-90CB5136E788}">
      <dsp:nvSpPr>
        <dsp:cNvPr id="0" name=""/>
        <dsp:cNvSpPr/>
      </dsp:nvSpPr>
      <dsp:spPr>
        <a:xfrm>
          <a:off x="2974399" y="1755680"/>
          <a:ext cx="251998" cy="294790"/>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74399" y="1814638"/>
        <a:ext cx="176399" cy="176874"/>
      </dsp:txXfrm>
    </dsp:sp>
    <dsp:sp modelId="{29A6026E-4D6A-4848-9BB5-BC6417B3E16F}">
      <dsp:nvSpPr>
        <dsp:cNvPr id="0" name=""/>
        <dsp:cNvSpPr/>
      </dsp:nvSpPr>
      <dsp:spPr>
        <a:xfrm>
          <a:off x="3331001" y="1254471"/>
          <a:ext cx="1188672" cy="1297208"/>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0" i="0" kern="1200" dirty="0"/>
            <a:t>PHP &amp;</a:t>
          </a:r>
        </a:p>
        <a:p>
          <a:pPr marL="0" lvl="0" indent="0" algn="ctr" defTabSz="800100">
            <a:lnSpc>
              <a:spcPct val="90000"/>
            </a:lnSpc>
            <a:spcBef>
              <a:spcPct val="0"/>
            </a:spcBef>
            <a:spcAft>
              <a:spcPct val="35000"/>
            </a:spcAft>
            <a:buNone/>
          </a:pPr>
          <a:r>
            <a:rPr lang="en-US" altLang="zh-CN" sz="1800" b="0" i="0" kern="1200" dirty="0"/>
            <a:t>Line Json </a:t>
          </a:r>
        </a:p>
        <a:p>
          <a:pPr marL="0" lvl="0" indent="0" algn="ctr" defTabSz="800100">
            <a:lnSpc>
              <a:spcPct val="90000"/>
            </a:lnSpc>
            <a:spcBef>
              <a:spcPct val="0"/>
            </a:spcBef>
            <a:spcAft>
              <a:spcPct val="35000"/>
            </a:spcAft>
            <a:buNone/>
          </a:pPr>
          <a:r>
            <a:rPr lang="zh-TW" altLang="en-US" sz="1800" b="0" i="0" kern="1200" dirty="0"/>
            <a:t>圖文選單</a:t>
          </a:r>
          <a:endParaRPr lang="en-US" sz="1800" kern="1200" dirty="0"/>
        </a:p>
      </dsp:txBody>
      <dsp:txXfrm>
        <a:off x="3365816" y="1289286"/>
        <a:ext cx="1119042" cy="1227578"/>
      </dsp:txXfrm>
    </dsp:sp>
    <dsp:sp modelId="{F055F88B-B3C5-47BA-ADCD-D24FDF412BB5}">
      <dsp:nvSpPr>
        <dsp:cNvPr id="0" name=""/>
        <dsp:cNvSpPr/>
      </dsp:nvSpPr>
      <dsp:spPr>
        <a:xfrm>
          <a:off x="4638541" y="1755680"/>
          <a:ext cx="251998" cy="294790"/>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p>
      </dsp:txBody>
      <dsp:txXfrm>
        <a:off x="4638541" y="1814638"/>
        <a:ext cx="176399" cy="176874"/>
      </dsp:txXfrm>
    </dsp:sp>
    <dsp:sp modelId="{F475CCA6-B318-4AC7-A967-39260F928764}">
      <dsp:nvSpPr>
        <dsp:cNvPr id="0" name=""/>
        <dsp:cNvSpPr/>
      </dsp:nvSpPr>
      <dsp:spPr>
        <a:xfrm>
          <a:off x="4995142" y="1254471"/>
          <a:ext cx="1188672" cy="1297208"/>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0" i="0" kern="1200" dirty="0"/>
            <a:t>發送到</a:t>
          </a:r>
          <a:r>
            <a:rPr lang="en-US" altLang="zh-CN" sz="1800" b="0" i="0" kern="1200" dirty="0"/>
            <a:t>Line</a:t>
          </a:r>
          <a:endParaRPr lang="en-US" sz="1800" kern="1200" dirty="0"/>
        </a:p>
      </dsp:txBody>
      <dsp:txXfrm>
        <a:off x="5029957" y="1289286"/>
        <a:ext cx="1119042" cy="1227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8A71A-D13C-4B1C-8DBC-3248FAADF585}">
      <dsp:nvSpPr>
        <dsp:cNvPr id="0" name=""/>
        <dsp:cNvSpPr/>
      </dsp:nvSpPr>
      <dsp:spPr>
        <a:xfrm>
          <a:off x="908" y="112588"/>
          <a:ext cx="1937941" cy="11627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0" i="0" kern="1200" dirty="0"/>
            <a:t>Line Webhook</a:t>
          </a:r>
        </a:p>
        <a:p>
          <a:pPr marL="0" lvl="0" indent="0" algn="ctr" defTabSz="800100">
            <a:lnSpc>
              <a:spcPct val="90000"/>
            </a:lnSpc>
            <a:spcBef>
              <a:spcPct val="0"/>
            </a:spcBef>
            <a:spcAft>
              <a:spcPct val="35000"/>
            </a:spcAft>
            <a:buNone/>
          </a:pPr>
          <a:r>
            <a:rPr lang="zh-CN" altLang="en-US" sz="1800" b="0" i="0" kern="1200" dirty="0"/>
            <a:t>文字</a:t>
          </a:r>
          <a:r>
            <a:rPr lang="en-US" altLang="zh-CN" sz="1800" b="0" i="0" kern="1200" dirty="0"/>
            <a:t>&amp;</a:t>
          </a:r>
          <a:r>
            <a:rPr lang="zh-CN" altLang="en-US" sz="1800" b="0" i="0" kern="1200" dirty="0"/>
            <a:t>錄音 </a:t>
          </a:r>
          <a:endParaRPr lang="en-US" altLang="zh-CN" sz="1800" b="0" i="0" kern="1200" dirty="0"/>
        </a:p>
      </dsp:txBody>
      <dsp:txXfrm>
        <a:off x="34964" y="146644"/>
        <a:ext cx="1869829" cy="1094653"/>
      </dsp:txXfrm>
    </dsp:sp>
    <dsp:sp modelId="{980CE2C4-7FA2-4000-B635-0B6BE55ED781}">
      <dsp:nvSpPr>
        <dsp:cNvPr id="0" name=""/>
        <dsp:cNvSpPr/>
      </dsp:nvSpPr>
      <dsp:spPr>
        <a:xfrm>
          <a:off x="2109389" y="453666"/>
          <a:ext cx="410843" cy="4806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2109389" y="549788"/>
        <a:ext cx="287590" cy="288365"/>
      </dsp:txXfrm>
    </dsp:sp>
    <dsp:sp modelId="{0B20E153-CD1F-4F34-A760-79808B9A4A4E}">
      <dsp:nvSpPr>
        <dsp:cNvPr id="0" name=""/>
        <dsp:cNvSpPr/>
      </dsp:nvSpPr>
      <dsp:spPr>
        <a:xfrm>
          <a:off x="2714027" y="112588"/>
          <a:ext cx="1937941" cy="1162765"/>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PHP </a:t>
          </a:r>
          <a:r>
            <a:rPr lang="zh-CN" altLang="en-US" sz="1800" kern="1200" dirty="0"/>
            <a:t>接受</a:t>
          </a:r>
          <a:endParaRPr lang="en-US" altLang="zh-CN" sz="1800" kern="1200" dirty="0"/>
        </a:p>
        <a:p>
          <a:pPr marL="0" lvl="0" indent="0" algn="ctr" defTabSz="800100">
            <a:lnSpc>
              <a:spcPct val="90000"/>
            </a:lnSpc>
            <a:spcBef>
              <a:spcPct val="0"/>
            </a:spcBef>
            <a:spcAft>
              <a:spcPct val="35000"/>
            </a:spcAft>
            <a:buNone/>
          </a:pPr>
          <a:r>
            <a:rPr lang="zh-CN" altLang="en-US" sz="1800" kern="1200" dirty="0"/>
            <a:t>解析</a:t>
          </a:r>
          <a:r>
            <a:rPr lang="en-US" altLang="zh-CN" sz="1800" kern="1200" dirty="0"/>
            <a:t>Json </a:t>
          </a:r>
          <a:r>
            <a:rPr lang="zh-CN" altLang="en-US" sz="1800" kern="1200" dirty="0"/>
            <a:t>數據</a:t>
          </a:r>
          <a:endParaRPr lang="en-US" sz="1800" kern="1200" dirty="0"/>
        </a:p>
      </dsp:txBody>
      <dsp:txXfrm>
        <a:off x="2748083" y="146644"/>
        <a:ext cx="1869829" cy="10946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2023/12/14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74082200/mq-sensors-giving-0-value-when-using-wifi-h-esp32-but-works-fine-without-i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16</a:t>
            </a:fld>
            <a:endParaRPr lang="zh-CN" altLang="en-US"/>
          </a:p>
        </p:txBody>
      </p:sp>
    </p:spTree>
    <p:extLst>
      <p:ext uri="{BB962C8B-B14F-4D97-AF65-F5344CB8AC3E}">
        <p14:creationId xmlns:p14="http://schemas.microsoft.com/office/powerpoint/2010/main" val="332191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64D19-9D93-47A8-8EC6-5175BEEC19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6785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349806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 </a:t>
            </a:r>
            <a:r>
              <a:rPr lang="zh-CN" altLang="en-US" b="0" i="0" dirty="0">
                <a:solidFill>
                  <a:srgbClr val="333333"/>
                </a:solidFill>
                <a:effectLst/>
                <a:latin typeface="Microsoft JhengHei" panose="020B0604030504040204" pitchFamily="34" charset="-120"/>
                <a:ea typeface="Microsoft JhengHei" panose="020B0604030504040204" pitchFamily="34" charset="-120"/>
              </a:rPr>
              <a:t>放大器</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216642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同時，</a:t>
            </a:r>
            <a:r>
              <a:rPr lang="en-US" altLang="zh-TW" b="0" i="0" dirty="0">
                <a:solidFill>
                  <a:srgbClr val="FFFFFF"/>
                </a:solidFill>
                <a:effectLst/>
                <a:latin typeface="KaiTi" panose="02010609060101010101" pitchFamily="49" charset="-122"/>
                <a:ea typeface="KaiTi" panose="02010609060101010101" pitchFamily="49" charset="-122"/>
              </a:rPr>
              <a:t>Flex Message </a:t>
            </a:r>
            <a:r>
              <a:rPr lang="zh-TW" altLang="en-US" b="0" i="0" dirty="0">
                <a:solidFill>
                  <a:srgbClr val="FFFFFF"/>
                </a:solidFill>
                <a:effectLst/>
                <a:latin typeface="KaiTi" panose="02010609060101010101" pitchFamily="49" charset="-122"/>
                <a:ea typeface="KaiTi" panose="02010609060101010101" pitchFamily="49" charset="-122"/>
              </a:rPr>
              <a:t>彈性訊息</a:t>
            </a:r>
            <a:r>
              <a:rPr lang="zh-CN" altLang="en-US" b="0" i="0" dirty="0">
                <a:solidFill>
                  <a:srgbClr val="FFFFFF"/>
                </a:solidFill>
                <a:effectLst/>
                <a:latin typeface="KaiTi" panose="02010609060101010101" pitchFamily="49" charset="-122"/>
                <a:ea typeface="KaiTi" panose="02010609060101010101" pitchFamily="49" charset="-122"/>
              </a:rPr>
              <a:t>及</a:t>
            </a:r>
            <a:r>
              <a:rPr lang="en-US" altLang="zh-TW" b="0" i="0" dirty="0">
                <a:solidFill>
                  <a:srgbClr val="FFFFFF"/>
                </a:solidFill>
                <a:effectLst/>
                <a:latin typeface="KaiTi" panose="02010609060101010101" pitchFamily="49" charset="-122"/>
                <a:ea typeface="KaiTi" panose="02010609060101010101" pitchFamily="49" charset="-122"/>
              </a:rPr>
              <a:t>Quick reply </a:t>
            </a:r>
            <a:r>
              <a:rPr lang="zh-TW" altLang="en-US" b="0" i="0" dirty="0">
                <a:solidFill>
                  <a:srgbClr val="FFFFFF"/>
                </a:solidFill>
                <a:effectLst/>
                <a:latin typeface="KaiTi" panose="02010609060101010101" pitchFamily="49" charset="-122"/>
                <a:ea typeface="KaiTi" panose="02010609060101010101" pitchFamily="49" charset="-122"/>
              </a:rPr>
              <a:t>快速回覆</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64D19-9D93-47A8-8EC6-5175BEEC19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3014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以上就是全部的功能，接下來就是印刷電路板</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22</a:t>
            </a:fld>
            <a:endParaRPr lang="zh-CN" altLang="en-US"/>
          </a:p>
        </p:txBody>
      </p:sp>
    </p:spTree>
    <p:extLst>
      <p:ext uri="{BB962C8B-B14F-4D97-AF65-F5344CB8AC3E}">
        <p14:creationId xmlns:p14="http://schemas.microsoft.com/office/powerpoint/2010/main" val="2565520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那很明顯剛剛出了什麼問題，就包括</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790065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那很明顯剛剛出了什麼問題，就包括</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254593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MQ sensors giving 0 value when using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WiFi.h</a:t>
            </a: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 ESP32 -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Stackoverflow</a:t>
            </a:r>
            <a:endParaRPr lang="en-US" altLang="zh-CN" sz="12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29</a:t>
            </a:fld>
            <a:endParaRPr lang="zh-CN" altLang="en-US"/>
          </a:p>
        </p:txBody>
      </p:sp>
    </p:spTree>
    <p:extLst>
      <p:ext uri="{BB962C8B-B14F-4D97-AF65-F5344CB8AC3E}">
        <p14:creationId xmlns:p14="http://schemas.microsoft.com/office/powerpoint/2010/main" val="198273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244060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本專題針對</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，老年人當然</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養兒防老</a:t>
            </a:r>
            <a:endParaRPr lang="en-US" altLang="zh-TW" sz="1200" kern="100" dirty="0">
              <a:effectLst/>
              <a:latin typeface="Calibri" panose="020F0502020204030204" pitchFamily="34" charset="0"/>
              <a:ea typeface="標楷體" panose="03000509000000000000" pitchFamily="65" charset="-120"/>
              <a:cs typeface="Times New Roman" panose="02020603050405020304" pitchFamily="18" charset="0"/>
            </a:endParaRPr>
          </a:p>
          <a:p>
            <a:r>
              <a:rPr lang="zh-CN" altLang="en-US" dirty="0"/>
              <a:t>要如何同時應付兩方面，同時不失去平衡。</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95613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31</a:t>
            </a:fld>
            <a:endParaRPr lang="zh-CN" altLang="en-US"/>
          </a:p>
        </p:txBody>
      </p:sp>
    </p:spTree>
    <p:extLst>
      <p:ext uri="{BB962C8B-B14F-4D97-AF65-F5344CB8AC3E}">
        <p14:creationId xmlns:p14="http://schemas.microsoft.com/office/powerpoint/2010/main" val="195530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32</a:t>
            </a:fld>
            <a:endParaRPr lang="zh-CN" altLang="en-US"/>
          </a:p>
        </p:txBody>
      </p:sp>
    </p:spTree>
    <p:extLst>
      <p:ext uri="{BB962C8B-B14F-4D97-AF65-F5344CB8AC3E}">
        <p14:creationId xmlns:p14="http://schemas.microsoft.com/office/powerpoint/2010/main" val="3144998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所以在</a:t>
            </a:r>
            <a:r>
              <a:rPr lang="zh-CN" altLang="en-US" sz="1200" dirty="0"/>
              <a:t>個人啟發的部分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33</a:t>
            </a:fld>
            <a:endParaRPr lang="zh-CN" altLang="en-US"/>
          </a:p>
        </p:txBody>
      </p:sp>
    </p:spTree>
    <p:extLst>
      <p:ext uri="{BB962C8B-B14F-4D97-AF65-F5344CB8AC3E}">
        <p14:creationId xmlns:p14="http://schemas.microsoft.com/office/powerpoint/2010/main" val="2303615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34</a:t>
            </a:fld>
            <a:endParaRPr lang="zh-CN" altLang="en-US"/>
          </a:p>
        </p:txBody>
      </p:sp>
    </p:spTree>
    <p:extLst>
      <p:ext uri="{BB962C8B-B14F-4D97-AF65-F5344CB8AC3E}">
        <p14:creationId xmlns:p14="http://schemas.microsoft.com/office/powerpoint/2010/main" val="372617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a:t>
            </a:r>
            <a:r>
              <a:rPr lang="zh-CN" altLang="en-US" dirty="0"/>
              <a:t>對</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a:t>
            </a:fld>
            <a:endParaRPr lang="zh-CN" altLang="en-US"/>
          </a:p>
        </p:txBody>
      </p:sp>
    </p:spTree>
    <p:extLst>
      <p:ext uri="{BB962C8B-B14F-4D97-AF65-F5344CB8AC3E}">
        <p14:creationId xmlns:p14="http://schemas.microsoft.com/office/powerpoint/2010/main" val="18610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6</a:t>
            </a:fld>
            <a:endParaRPr lang="zh-CN" altLang="en-US"/>
          </a:p>
        </p:txBody>
      </p:sp>
    </p:spTree>
    <p:extLst>
      <p:ext uri="{BB962C8B-B14F-4D97-AF65-F5344CB8AC3E}">
        <p14:creationId xmlns:p14="http://schemas.microsoft.com/office/powerpoint/2010/main" val="421526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然後，因為</a:t>
            </a:r>
            <a:r>
              <a:rPr lang="en-US" altLang="zh-CN" dirty="0"/>
              <a:t>esp32</a:t>
            </a:r>
            <a:r>
              <a:rPr lang="zh-CN" altLang="en-US" dirty="0"/>
              <a:t>板子，一塊的</a:t>
            </a:r>
            <a:r>
              <a:rPr lang="en-US" altLang="zh-CN" dirty="0"/>
              <a:t>PINS</a:t>
            </a:r>
            <a:r>
              <a:rPr lang="zh-CN" altLang="en-US" dirty="0"/>
              <a:t>腳位接口不足夠我需要的想法應用，同時處理上多工會處理得比較快，所以動用了</a:t>
            </a:r>
            <a:r>
              <a:rPr lang="en-US" altLang="zh-CN" dirty="0"/>
              <a:t>3</a:t>
            </a:r>
            <a:r>
              <a:rPr lang="zh-CN" altLang="en-US" dirty="0"/>
              <a:t>塊</a:t>
            </a:r>
            <a:r>
              <a:rPr lang="en-US" altLang="zh-CN" dirty="0"/>
              <a:t>ESP32</a:t>
            </a:r>
            <a:r>
              <a:rPr lang="zh-CN" altLang="en-US" dirty="0"/>
              <a:t>去設計，接下來會單獨分解任務。</a:t>
            </a:r>
            <a:endParaRPr lang="en-US" altLang="zh-CN" dirty="0"/>
          </a:p>
          <a:p>
            <a:r>
              <a:rPr lang="zh-CN" altLang="en-US" dirty="0"/>
              <a:t>另外，在以下簡介盡量以圖代程序碼的方法簡單說明，如果需要比較詳細說明也有另外去準備。</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64310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就像剛剛我說的使用了</a:t>
            </a:r>
            <a:r>
              <a:rPr lang="en-US" altLang="zh-CN" dirty="0"/>
              <a:t>3</a:t>
            </a:r>
            <a:r>
              <a:rPr lang="zh-CN" altLang="en-US" dirty="0"/>
              <a:t>塊</a:t>
            </a:r>
            <a:r>
              <a:rPr lang="en-US" altLang="zh-CN" dirty="0"/>
              <a:t>ESP32</a:t>
            </a:r>
            <a:r>
              <a:rPr lang="zh-CN" altLang="en-US" dirty="0"/>
              <a:t>板子，其中</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10</a:t>
            </a:fld>
            <a:endParaRPr lang="zh-CN" altLang="en-US"/>
          </a:p>
        </p:txBody>
      </p:sp>
    </p:spTree>
    <p:extLst>
      <p:ext uri="{BB962C8B-B14F-4D97-AF65-F5344CB8AC3E}">
        <p14:creationId xmlns:p14="http://schemas.microsoft.com/office/powerpoint/2010/main" val="3676047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64D19-9D93-47A8-8EC6-5175BEEC19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6357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通過</a:t>
            </a:r>
            <a:r>
              <a:rPr lang="en-US" altLang="zh-CN" dirty="0"/>
              <a:t>WP</a:t>
            </a:r>
            <a:r>
              <a:rPr lang="zh-CN" altLang="en-US" dirty="0"/>
              <a:t>配合外掛</a:t>
            </a:r>
            <a:r>
              <a:rPr lang="en-US" altLang="zh-CN" dirty="0"/>
              <a:t>PHP</a:t>
            </a:r>
            <a:r>
              <a:rPr lang="zh-CN" altLang="en-US" dirty="0"/>
              <a:t>語言，利用</a:t>
            </a:r>
            <a:r>
              <a:rPr lang="en-US" altLang="zh-CN" dirty="0" err="1"/>
              <a:t>highcharts</a:t>
            </a:r>
            <a:r>
              <a:rPr lang="zh-CN" altLang="en-US" dirty="0"/>
              <a:t>的</a:t>
            </a:r>
            <a:r>
              <a:rPr lang="en-US" altLang="zh-CN" dirty="0" err="1"/>
              <a:t>css</a:t>
            </a:r>
            <a:r>
              <a:rPr lang="zh-CN" altLang="en-US" dirty="0"/>
              <a:t>抓取</a:t>
            </a:r>
            <a:r>
              <a:rPr lang="en-US" altLang="zh-CN" dirty="0" err="1"/>
              <a:t>sql</a:t>
            </a:r>
            <a:r>
              <a:rPr lang="zh-CN" altLang="en-US" dirty="0"/>
              <a:t>裡面的數據做折線圖。左：電腦。右：手機</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64D19-9D93-47A8-8EC6-5175BEEC19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71219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864D19-9D93-47A8-8EC6-5175BEEC19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61726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0CAB6-B07E-4BA4-BC4B-DDB8D129D594}" type="datetimeFigureOut">
              <a:rPr lang="zh-CN" altLang="en-US" smtClean="0"/>
              <a:t>2023/12/14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K4qyNW8pZ90?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14111" y="1942960"/>
            <a:ext cx="3526294" cy="892552"/>
          </a:xfrm>
          <a:prstGeom prst="rect">
            <a:avLst/>
          </a:prstGeom>
          <a:noFill/>
        </p:spPr>
        <p:txBody>
          <a:bodyPr wrap="square" rtlCol="0">
            <a:spAutoFit/>
          </a:bodyPr>
          <a:lstStyle/>
          <a:p>
            <a:pPr algn="dist"/>
            <a:r>
              <a:rPr lang="en-US" altLang="zh-TW" sz="5200" b="1" dirty="0">
                <a:solidFill>
                  <a:srgbClr val="526188"/>
                </a:solidFill>
                <a:latin typeface="微软雅黑" panose="020B0503020204020204" pitchFamily="34" charset="-122"/>
                <a:ea typeface="微软雅黑" panose="020B0503020204020204" pitchFamily="34" charset="-122"/>
              </a:rPr>
              <a:t>112</a:t>
            </a:r>
            <a:r>
              <a:rPr lang="zh-TW" altLang="en-US" sz="5200" b="1" dirty="0">
                <a:solidFill>
                  <a:srgbClr val="526188"/>
                </a:solidFill>
                <a:latin typeface="微软雅黑" panose="020B0503020204020204" pitchFamily="34" charset="-122"/>
                <a:ea typeface="微软雅黑" panose="020B0503020204020204" pitchFamily="34" charset="-122"/>
              </a:rPr>
              <a:t>學年度</a:t>
            </a:r>
          </a:p>
        </p:txBody>
      </p:sp>
      <p:sp>
        <p:nvSpPr>
          <p:cNvPr id="20" name="文本框 19"/>
          <p:cNvSpPr txBox="1"/>
          <p:nvPr/>
        </p:nvSpPr>
        <p:spPr>
          <a:xfrm>
            <a:off x="438696" y="2809141"/>
            <a:ext cx="3426294" cy="1077218"/>
          </a:xfrm>
          <a:prstGeom prst="rect">
            <a:avLst/>
          </a:prstGeom>
          <a:noFill/>
        </p:spPr>
        <p:txBody>
          <a:bodyPr wrap="square" rtlCol="0">
            <a:spAutoFit/>
          </a:bodyPr>
          <a:lstStyle/>
          <a:p>
            <a:pPr algn="dist"/>
            <a:r>
              <a:rPr lang="zh-TW" altLang="en-US" sz="3200" dirty="0">
                <a:solidFill>
                  <a:schemeClr val="bg2">
                    <a:lumMod val="50000"/>
                  </a:schemeClr>
                </a:solidFill>
                <a:latin typeface="Aharoni" panose="02010803020104030203" pitchFamily="2" charset="-79"/>
                <a:cs typeface="Aharoni" panose="02010803020104030203" pitchFamily="2" charset="-79"/>
              </a:rPr>
              <a:t>電腦與通訊系</a:t>
            </a:r>
          </a:p>
          <a:p>
            <a:pPr algn="dist"/>
            <a:r>
              <a:rPr lang="zh-TW" altLang="en-US" sz="3200" dirty="0">
                <a:solidFill>
                  <a:schemeClr val="bg2">
                    <a:lumMod val="50000"/>
                  </a:schemeClr>
                </a:solidFill>
                <a:latin typeface="Aharoni" panose="02010803020104030203" pitchFamily="2" charset="-79"/>
                <a:cs typeface="Aharoni" panose="02010803020104030203" pitchFamily="2" charset="-79"/>
              </a:rPr>
              <a:t>專題競賽成果</a:t>
            </a:r>
          </a:p>
        </p:txBody>
      </p:sp>
      <p:sp>
        <p:nvSpPr>
          <p:cNvPr id="22" name="文本框 21"/>
          <p:cNvSpPr txBox="1"/>
          <p:nvPr/>
        </p:nvSpPr>
        <p:spPr>
          <a:xfrm>
            <a:off x="442431" y="4229319"/>
            <a:ext cx="6201048" cy="52322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居家老人</a:t>
            </a:r>
            <a:r>
              <a:rPr lang="en-US"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IoT</a:t>
            </a: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雙向感測照料系統</a:t>
            </a:r>
            <a:endParaRPr lang="zh-TW" altLang="zh-TW" sz="2800" b="1"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23" name="文本框 22"/>
          <p:cNvSpPr txBox="1"/>
          <p:nvPr/>
        </p:nvSpPr>
        <p:spPr>
          <a:xfrm>
            <a:off x="2808554" y="4990047"/>
            <a:ext cx="3287446" cy="677108"/>
          </a:xfrm>
          <a:prstGeom prst="rect">
            <a:avLst/>
          </a:prstGeom>
          <a:noFill/>
        </p:spPr>
        <p:txBody>
          <a:bodyPr wrap="square" rtlCol="0">
            <a:spAutoFit/>
          </a:bodyPr>
          <a:lstStyle/>
          <a:p>
            <a:pPr algn="r"/>
            <a:r>
              <a:rPr lang="zh-TW" altLang="zh-TW" sz="2000" kern="100" dirty="0">
                <a:latin typeface="Calibri" panose="020F0502020204030204" pitchFamily="34" charset="0"/>
                <a:ea typeface="標楷體" panose="03000509000000000000" pitchFamily="65" charset="-120"/>
                <a:cs typeface="Times New Roman" panose="02020603050405020304" pitchFamily="18" charset="0"/>
              </a:rPr>
              <a:t>組員姓名：</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馮柏基</a:t>
            </a:r>
            <a:endParaRPr lang="en-US" altLang="zh-TW" sz="2000" kern="100" dirty="0">
              <a:effectLst/>
              <a:latin typeface="Calibri" panose="020F0502020204030204" pitchFamily="34" charset="0"/>
              <a:ea typeface="標楷體" panose="03000509000000000000" pitchFamily="65" charset="-120"/>
              <a:cs typeface="Times New Roman" panose="02020603050405020304" pitchFamily="18" charset="0"/>
            </a:endParaRPr>
          </a:p>
          <a:p>
            <a:pPr algn="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指導老師：池慶龍老師</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cxnSp>
        <p:nvCxnSpPr>
          <p:cNvPr id="24" name="直接连接符 23"/>
          <p:cNvCxnSpPr/>
          <p:nvPr/>
        </p:nvCxnSpPr>
        <p:spPr>
          <a:xfrm>
            <a:off x="521376" y="3991811"/>
            <a:ext cx="2774274"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98566" y="879190"/>
            <a:ext cx="5376171" cy="5485135"/>
            <a:chOff x="6698566" y="879190"/>
            <a:chExt cx="5376171" cy="5485135"/>
          </a:xfrm>
        </p:grpSpPr>
        <p:pic>
          <p:nvPicPr>
            <p:cNvPr id="35" name="图片 34"/>
            <p:cNvPicPr>
              <a:picLocks noChangeAspect="1"/>
            </p:cNvPicPr>
            <p:nvPr/>
          </p:nvPicPr>
          <p:blipFill>
            <a:blip r:embed="rId2"/>
            <a:stretch>
              <a:fillRect/>
            </a:stretch>
          </p:blipFill>
          <p:spPr>
            <a:xfrm>
              <a:off x="8811925" y="5470844"/>
              <a:ext cx="573074" cy="652329"/>
            </a:xfrm>
            <a:prstGeom prst="rect">
              <a:avLst/>
            </a:prstGeom>
          </p:spPr>
        </p:pic>
        <p:pic>
          <p:nvPicPr>
            <p:cNvPr id="33" name="图片 32"/>
            <p:cNvPicPr>
              <a:picLocks noChangeAspect="1"/>
            </p:cNvPicPr>
            <p:nvPr/>
          </p:nvPicPr>
          <p:blipFill>
            <a:blip r:embed="rId3"/>
            <a:stretch>
              <a:fillRect/>
            </a:stretch>
          </p:blipFill>
          <p:spPr>
            <a:xfrm>
              <a:off x="7483297" y="4565510"/>
              <a:ext cx="1438781" cy="1231499"/>
            </a:xfrm>
            <a:prstGeom prst="rect">
              <a:avLst/>
            </a:prstGeom>
          </p:spPr>
        </p:pic>
        <p:pic>
          <p:nvPicPr>
            <p:cNvPr id="31" name="图片 30"/>
            <p:cNvPicPr>
              <a:picLocks noChangeAspect="1"/>
            </p:cNvPicPr>
            <p:nvPr/>
          </p:nvPicPr>
          <p:blipFill>
            <a:blip r:embed="rId4"/>
            <a:stretch>
              <a:fillRect/>
            </a:stretch>
          </p:blipFill>
          <p:spPr>
            <a:xfrm>
              <a:off x="6698566" y="879190"/>
              <a:ext cx="3828620" cy="3298222"/>
            </a:xfrm>
            <a:prstGeom prst="rect">
              <a:avLst/>
            </a:prstGeom>
          </p:spPr>
        </p:pic>
        <p:pic>
          <p:nvPicPr>
            <p:cNvPr id="9" name="图片 8"/>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6"/>
            <a:stretch>
              <a:fillRect/>
            </a:stretch>
          </p:blipFill>
          <p:spPr>
            <a:xfrm>
              <a:off x="8520461" y="3297771"/>
              <a:ext cx="3554276" cy="306655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en-US" altLang="zh-CN" b="1" u="sng" dirty="0">
                <a:latin typeface="標楷體" panose="03000509000000000000" pitchFamily="65" charset="-120"/>
                <a:ea typeface="標楷體" panose="03000509000000000000" pitchFamily="65" charset="-120"/>
              </a:rPr>
              <a:t>ESP32</a:t>
            </a:r>
            <a:r>
              <a:rPr lang="zh-CN" altLang="en-US" b="1" u="sng" dirty="0">
                <a:latin typeface="標楷體" panose="03000509000000000000" pitchFamily="65" charset="-120"/>
                <a:ea typeface="標楷體" panose="03000509000000000000" pitchFamily="65" charset="-120"/>
              </a:rPr>
              <a:t>功能組合</a:t>
            </a:r>
            <a:endParaRPr lang="en-US" altLang="zh-CN" b="1" u="sng"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zh-CN" altLang="en-US" dirty="0">
                <a:latin typeface="標楷體" panose="03000509000000000000" pitchFamily="65" charset="-120"/>
                <a:ea typeface="標楷體" panose="03000509000000000000" pitchFamily="65" charset="-120"/>
              </a:rPr>
              <a:t>環境感測 </a:t>
            </a:r>
            <a:r>
              <a:rPr lang="en-US" altLang="zh-CN" dirty="0">
                <a:latin typeface="標楷體" panose="03000509000000000000" pitchFamily="65" charset="-120"/>
                <a:ea typeface="標楷體" panose="03000509000000000000" pitchFamily="65" charset="-120"/>
              </a:rPr>
              <a:t>-</a:t>
            </a:r>
            <a:r>
              <a:rPr lang="en-US" altLang="zh-CN"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kern="100" dirty="0">
                <a:latin typeface="標楷體" panose="03000509000000000000" pitchFamily="65" charset="-120"/>
                <a:ea typeface="標楷體" panose="03000509000000000000" pitchFamily="65" charset="-120"/>
                <a:cs typeface="Times New Roman" panose="02020603050405020304" pitchFamily="18" charset="0"/>
              </a:rPr>
              <a:t>實時可視化監測</a:t>
            </a:r>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kern="100" dirty="0">
                <a:latin typeface="標楷體" panose="03000509000000000000" pitchFamily="65" charset="-120"/>
                <a:ea typeface="標楷體" panose="03000509000000000000" pitchFamily="65" charset="-120"/>
                <a:cs typeface="Times New Roman" panose="02020603050405020304" pitchFamily="18" charset="0"/>
              </a:rPr>
              <a:t>確保家庭的老人環境安全和舒適</a:t>
            </a:r>
            <a:endParaRPr lang="en-US" altLang="zh-CN"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zh-CN" altLang="en-US" dirty="0">
                <a:latin typeface="標楷體" panose="03000509000000000000" pitchFamily="65" charset="-120"/>
                <a:ea typeface="標楷體" panose="03000509000000000000" pitchFamily="65" charset="-120"/>
              </a:rPr>
              <a:t>錄製音頻</a:t>
            </a:r>
            <a:r>
              <a:rPr lang="en-US" altLang="zh-CN" dirty="0">
                <a:latin typeface="標楷體" panose="03000509000000000000" pitchFamily="65" charset="-120"/>
                <a:ea typeface="標楷體" panose="03000509000000000000" pitchFamily="65" charset="-120"/>
              </a:rPr>
              <a:t>(</a:t>
            </a:r>
            <a:r>
              <a:rPr lang="en-US" altLang="zh-CN" b="1" dirty="0">
                <a:latin typeface="標楷體" panose="03000509000000000000" pitchFamily="65" charset="-120"/>
                <a:ea typeface="標楷體" panose="03000509000000000000" pitchFamily="65" charset="-120"/>
              </a:rPr>
              <a:t>ETL) -</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緊急按鈕</a:t>
            </a:r>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a:t>
            </a:r>
            <a:r>
              <a:rPr lang="zh-CN" altLang="en-US" kern="100" dirty="0">
                <a:latin typeface="標楷體" panose="03000509000000000000" pitchFamily="65" charset="-120"/>
                <a:ea typeface="標楷體" panose="03000509000000000000" pitchFamily="65" charset="-120"/>
                <a:cs typeface="Times New Roman" panose="02020603050405020304" pitchFamily="18" charset="0"/>
              </a:rPr>
              <a:t>開發板</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麥克風錄音 </a:t>
            </a:r>
            <a:r>
              <a:rPr lang="en-US" altLang="zh-CN" sz="2800" kern="100" dirty="0">
                <a:effectLst/>
                <a:latin typeface="標楷體" panose="03000509000000000000" pitchFamily="65" charset="-120"/>
                <a:ea typeface="標楷體" panose="03000509000000000000" pitchFamily="65" charset="-120"/>
                <a:cs typeface="Times New Roman" panose="02020603050405020304" pitchFamily="18" charset="0"/>
              </a:rPr>
              <a:t>-&gt; </a:t>
            </a:r>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Line</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應用</a:t>
            </a:r>
            <a:endParaRPr lang="en-US" altLang="zh-CN"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zh-CN" altLang="en-US" dirty="0">
                <a:latin typeface="標楷體" panose="03000509000000000000" pitchFamily="65" charset="-120"/>
                <a:ea typeface="標楷體" panose="03000509000000000000" pitchFamily="65" charset="-120"/>
              </a:rPr>
              <a:t>播放聲音</a:t>
            </a:r>
            <a:r>
              <a:rPr lang="en-US" altLang="zh-CN" dirty="0">
                <a:latin typeface="標楷體" panose="03000509000000000000" pitchFamily="65" charset="-120"/>
                <a:ea typeface="標楷體" panose="03000509000000000000" pitchFamily="65" charset="-120"/>
              </a:rPr>
              <a:t>(</a:t>
            </a:r>
            <a:r>
              <a:rPr lang="en-US" altLang="zh-CN" b="1" dirty="0">
                <a:latin typeface="標楷體" panose="03000509000000000000" pitchFamily="65" charset="-120"/>
                <a:ea typeface="標楷體" panose="03000509000000000000" pitchFamily="65" charset="-120"/>
              </a:rPr>
              <a:t>LTE) - </a:t>
            </a:r>
            <a:r>
              <a:rPr lang="en-US" altLang="zh-TW" sz="2800" kern="100" dirty="0">
                <a:effectLst/>
                <a:latin typeface="標楷體" panose="03000509000000000000" pitchFamily="65" charset="-120"/>
                <a:ea typeface="標楷體" panose="03000509000000000000" pitchFamily="65" charset="-120"/>
                <a:cs typeface="Times New Roman" panose="02020603050405020304" pitchFamily="18" charset="0"/>
              </a:rPr>
              <a:t>Line</a:t>
            </a:r>
            <a:r>
              <a:rPr lang="zh-TW"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應用</a:t>
            </a:r>
            <a:r>
              <a:rPr lang="zh-CN"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播放電台</a:t>
            </a:r>
            <a:r>
              <a:rPr lang="en-US" altLang="zh-CN" sz="2800"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CN"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文字</a:t>
            </a:r>
            <a:r>
              <a:rPr lang="en-US" altLang="zh-CN" sz="2800"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CN" altLang="en-US" sz="2800" kern="100" dirty="0">
                <a:effectLst/>
                <a:latin typeface="標楷體" panose="03000509000000000000" pitchFamily="65" charset="-120"/>
                <a:ea typeface="標楷體" panose="03000509000000000000" pitchFamily="65" charset="-120"/>
                <a:cs typeface="Times New Roman" panose="02020603050405020304" pitchFamily="18" charset="0"/>
              </a:rPr>
              <a:t>錄音 </a:t>
            </a:r>
            <a:r>
              <a:rPr lang="en-US" altLang="zh-CN" sz="2800" kern="100" dirty="0">
                <a:effectLst/>
                <a:latin typeface="標楷體" panose="03000509000000000000" pitchFamily="65" charset="-120"/>
                <a:ea typeface="標楷體" panose="03000509000000000000" pitchFamily="65" charset="-120"/>
                <a:cs typeface="Times New Roman" panose="02020603050405020304" pitchFamily="18" charset="0"/>
              </a:rPr>
              <a:t>-&gt; </a:t>
            </a:r>
            <a:r>
              <a:rPr lang="zh-CN" altLang="en-US" kern="100" dirty="0">
                <a:latin typeface="標楷體" panose="03000509000000000000" pitchFamily="65" charset="-120"/>
                <a:ea typeface="標楷體" panose="03000509000000000000" pitchFamily="65" charset="-120"/>
                <a:cs typeface="Times New Roman" panose="02020603050405020304" pitchFamily="18" charset="0"/>
              </a:rPr>
              <a:t>開發板</a:t>
            </a:r>
            <a:endParaRPr lang="en-US" altLang="zh-CN"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5761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0770E22-91F1-A97C-46C6-05686E5B1F34}"/>
              </a:ext>
            </a:extLst>
          </p:cNvPr>
          <p:cNvSpPr>
            <a:spLocks noGrp="1"/>
          </p:cNvSpPr>
          <p:nvPr>
            <p:ph type="title"/>
          </p:nvPr>
        </p:nvSpPr>
        <p:spPr>
          <a:xfrm>
            <a:off x="198223" y="294538"/>
            <a:ext cx="11069328" cy="1033669"/>
          </a:xfrm>
        </p:spPr>
        <p:txBody>
          <a:bodyPr>
            <a:normAutofit/>
          </a:bodyPr>
          <a:lstStyle/>
          <a:p>
            <a:r>
              <a:rPr lang="en-US" altLang="zh-TW" sz="4000" dirty="0">
                <a:solidFill>
                  <a:srgbClr val="FFFFFF"/>
                </a:solidFill>
              </a:rPr>
              <a:t>1</a:t>
            </a:r>
            <a:r>
              <a:rPr lang="en-US" altLang="zh-CN" sz="4000" dirty="0">
                <a:solidFill>
                  <a:srgbClr val="FFFFFF"/>
                </a:solidFill>
              </a:rPr>
              <a:t>.</a:t>
            </a:r>
            <a:r>
              <a:rPr lang="zh-TW" altLang="en-US" sz="4000" dirty="0">
                <a:solidFill>
                  <a:srgbClr val="FFFFFF"/>
                </a:solidFill>
              </a:rPr>
              <a:t>環境感測 </a:t>
            </a:r>
            <a:r>
              <a:rPr lang="en-US" altLang="zh-TW" sz="4000" dirty="0">
                <a:solidFill>
                  <a:srgbClr val="FFFFFF"/>
                </a:solidFill>
              </a:rPr>
              <a:t>– API</a:t>
            </a:r>
            <a:r>
              <a:rPr lang="zh-CN" altLang="en-US" sz="4000" dirty="0">
                <a:solidFill>
                  <a:srgbClr val="FFFFFF"/>
                </a:solidFill>
              </a:rPr>
              <a:t>對比</a:t>
            </a:r>
            <a:endParaRPr lang="zh-TW" altLang="en-US" sz="4000" dirty="0">
              <a:solidFill>
                <a:srgbClr val="FFFFFF"/>
              </a:solidFill>
            </a:endParaRPr>
          </a:p>
        </p:txBody>
      </p:sp>
      <p:sp>
        <p:nvSpPr>
          <p:cNvPr id="4" name="文字方塊 3">
            <a:extLst>
              <a:ext uri="{FF2B5EF4-FFF2-40B4-BE49-F238E27FC236}">
                <a16:creationId xmlns:a16="http://schemas.microsoft.com/office/drawing/2014/main" id="{05A6CBCE-4561-6C14-A67F-506EEDD92381}"/>
              </a:ext>
            </a:extLst>
          </p:cNvPr>
          <p:cNvSpPr txBox="1"/>
          <p:nvPr/>
        </p:nvSpPr>
        <p:spPr>
          <a:xfrm>
            <a:off x="198222" y="5634244"/>
            <a:ext cx="6040100" cy="369332"/>
          </a:xfrm>
          <a:prstGeom prst="rect">
            <a:avLst/>
          </a:prstGeom>
          <a:noFill/>
        </p:spPr>
        <p:txBody>
          <a:bodyPr wrap="square">
            <a:spAutoFit/>
          </a:bodyPr>
          <a:lstStyle/>
          <a:p>
            <a:pPr algn="ctr"/>
            <a:r>
              <a:rPr lang="zh-TW" altLang="en-US" dirty="0"/>
              <a:t>中央氣象署</a:t>
            </a:r>
          </a:p>
        </p:txBody>
      </p:sp>
      <p:pic>
        <p:nvPicPr>
          <p:cNvPr id="5" name="圖片 4">
            <a:extLst>
              <a:ext uri="{FF2B5EF4-FFF2-40B4-BE49-F238E27FC236}">
                <a16:creationId xmlns:a16="http://schemas.microsoft.com/office/drawing/2014/main" id="{39D3F335-4005-4377-8D9A-CD7B2EE1F1B5}"/>
              </a:ext>
            </a:extLst>
          </p:cNvPr>
          <p:cNvPicPr>
            <a:picLocks noChangeAspect="1"/>
          </p:cNvPicPr>
          <p:nvPr/>
        </p:nvPicPr>
        <p:blipFill rotWithShape="1">
          <a:blip r:embed="rId2"/>
          <a:srcRect l="15638" r="10565" b="8978"/>
          <a:stretch/>
        </p:blipFill>
        <p:spPr>
          <a:xfrm>
            <a:off x="6436545" y="2744872"/>
            <a:ext cx="5602082" cy="2756825"/>
          </a:xfrm>
          <a:prstGeom prst="rect">
            <a:avLst/>
          </a:prstGeom>
        </p:spPr>
      </p:pic>
      <p:sp>
        <p:nvSpPr>
          <p:cNvPr id="6" name="文字方塊 5">
            <a:extLst>
              <a:ext uri="{FF2B5EF4-FFF2-40B4-BE49-F238E27FC236}">
                <a16:creationId xmlns:a16="http://schemas.microsoft.com/office/drawing/2014/main" id="{CB41BC1A-9D89-A877-6E90-0B156AF55105}"/>
              </a:ext>
            </a:extLst>
          </p:cNvPr>
          <p:cNvSpPr txBox="1"/>
          <p:nvPr/>
        </p:nvSpPr>
        <p:spPr>
          <a:xfrm>
            <a:off x="6436544" y="5634244"/>
            <a:ext cx="560208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等线"/>
                <a:ea typeface="新細明體" panose="02020500000000000000" pitchFamily="18" charset="-120"/>
                <a:cs typeface="+mn-cs"/>
              </a:rPr>
              <a:t>環境部</a:t>
            </a:r>
          </a:p>
        </p:txBody>
      </p:sp>
      <p:pic>
        <p:nvPicPr>
          <p:cNvPr id="7" name="圖片 6">
            <a:extLst>
              <a:ext uri="{FF2B5EF4-FFF2-40B4-BE49-F238E27FC236}">
                <a16:creationId xmlns:a16="http://schemas.microsoft.com/office/drawing/2014/main" id="{B091EE57-93FA-3321-54AF-CB9BC3CF373B}"/>
              </a:ext>
            </a:extLst>
          </p:cNvPr>
          <p:cNvPicPr>
            <a:picLocks noChangeAspect="1"/>
          </p:cNvPicPr>
          <p:nvPr/>
        </p:nvPicPr>
        <p:blipFill>
          <a:blip r:embed="rId3"/>
          <a:stretch>
            <a:fillRect/>
          </a:stretch>
        </p:blipFill>
        <p:spPr>
          <a:xfrm>
            <a:off x="198222" y="2043296"/>
            <a:ext cx="6040100" cy="3458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24718018"/>
      </p:ext>
    </p:extLst>
  </p:cSld>
  <p:clrMapOvr>
    <a:masterClrMapping/>
  </p:clrMapOvr>
  <mc:AlternateContent xmlns:mc="http://schemas.openxmlformats.org/markup-compatibility/2006">
    <mc:Choice xmlns:p14="http://schemas.microsoft.com/office/powerpoint/2010/main" Requires="p14">
      <p:transition spd="slow" p14:dur="15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dirty="0">
                <a:solidFill>
                  <a:srgbClr val="FFFFFF"/>
                </a:solidFill>
              </a:rPr>
              <a:t>環境感測 </a:t>
            </a:r>
            <a:r>
              <a:rPr lang="en-US" altLang="zh-CN" sz="4000" kern="1200" dirty="0">
                <a:solidFill>
                  <a:srgbClr val="FFFFFF"/>
                </a:solidFill>
                <a:latin typeface="+mn-ea"/>
                <a:ea typeface="+mn-ea"/>
              </a:rPr>
              <a:t>| MYSQL</a:t>
            </a:r>
            <a:endParaRPr lang="zh-TW" altLang="en-US" sz="4000" kern="1200" dirty="0">
              <a:solidFill>
                <a:srgbClr val="FFFFFF"/>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pic>
        <p:nvPicPr>
          <p:cNvPr id="9" name="圖片 8">
            <a:extLst>
              <a:ext uri="{FF2B5EF4-FFF2-40B4-BE49-F238E27FC236}">
                <a16:creationId xmlns:a16="http://schemas.microsoft.com/office/drawing/2014/main" id="{6434995D-34C9-D90D-E5D5-DBF208D0C6C9}"/>
              </a:ext>
            </a:extLst>
          </p:cNvPr>
          <p:cNvPicPr>
            <a:picLocks noChangeAspect="1"/>
          </p:cNvPicPr>
          <p:nvPr/>
        </p:nvPicPr>
        <p:blipFill rotWithShape="1">
          <a:blip r:embed="rId3"/>
          <a:srcRect r="21203"/>
          <a:stretch/>
        </p:blipFill>
        <p:spPr>
          <a:xfrm>
            <a:off x="434156" y="1292649"/>
            <a:ext cx="8362603" cy="4861196"/>
          </a:xfrm>
          <a:prstGeom prst="rect">
            <a:avLst/>
          </a:prstGeom>
        </p:spPr>
      </p:pic>
      <p:pic>
        <p:nvPicPr>
          <p:cNvPr id="12" name="圖片 11">
            <a:extLst>
              <a:ext uri="{FF2B5EF4-FFF2-40B4-BE49-F238E27FC236}">
                <a16:creationId xmlns:a16="http://schemas.microsoft.com/office/drawing/2014/main" id="{2F09E134-E3E7-6331-EECF-2426A06194E5}"/>
              </a:ext>
            </a:extLst>
          </p:cNvPr>
          <p:cNvPicPr>
            <a:picLocks noChangeAspect="1"/>
          </p:cNvPicPr>
          <p:nvPr/>
        </p:nvPicPr>
        <p:blipFill>
          <a:blip r:embed="rId4"/>
          <a:stretch>
            <a:fillRect/>
          </a:stretch>
        </p:blipFill>
        <p:spPr>
          <a:xfrm>
            <a:off x="86918" y="1292649"/>
            <a:ext cx="11950754" cy="5127025"/>
          </a:xfrm>
          <a:prstGeom prst="rect">
            <a:avLst/>
          </a:prstGeom>
        </p:spPr>
      </p:pic>
    </p:spTree>
    <p:extLst>
      <p:ext uri="{BB962C8B-B14F-4D97-AF65-F5344CB8AC3E}">
        <p14:creationId xmlns:p14="http://schemas.microsoft.com/office/powerpoint/2010/main" val="2315895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dirty="0">
                <a:solidFill>
                  <a:srgbClr val="FFFFFF"/>
                </a:solidFill>
              </a:rPr>
              <a:t>環境感測 </a:t>
            </a:r>
            <a:r>
              <a:rPr lang="en-US" altLang="zh-CN" sz="4000" dirty="0">
                <a:solidFill>
                  <a:srgbClr val="FFFFFF"/>
                </a:solidFill>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pic>
        <p:nvPicPr>
          <p:cNvPr id="7" name="圖片 6">
            <a:extLst>
              <a:ext uri="{FF2B5EF4-FFF2-40B4-BE49-F238E27FC236}">
                <a16:creationId xmlns:a16="http://schemas.microsoft.com/office/drawing/2014/main" id="{AB84D12B-362C-CE00-6F22-26C5591CFE16}"/>
              </a:ext>
            </a:extLst>
          </p:cNvPr>
          <p:cNvPicPr>
            <a:picLocks noChangeAspect="1"/>
          </p:cNvPicPr>
          <p:nvPr/>
        </p:nvPicPr>
        <p:blipFill rotWithShape="1">
          <a:blip r:embed="rId3"/>
          <a:srcRect l="12025" t="17577" r="12703" b="5087"/>
          <a:stretch/>
        </p:blipFill>
        <p:spPr>
          <a:xfrm>
            <a:off x="86917" y="1106044"/>
            <a:ext cx="9083715" cy="5567871"/>
          </a:xfrm>
          <a:prstGeom prst="rect">
            <a:avLst/>
          </a:prstGeom>
        </p:spPr>
      </p:pic>
      <p:pic>
        <p:nvPicPr>
          <p:cNvPr id="8" name="圖片 7">
            <a:extLst>
              <a:ext uri="{FF2B5EF4-FFF2-40B4-BE49-F238E27FC236}">
                <a16:creationId xmlns:a16="http://schemas.microsoft.com/office/drawing/2014/main" id="{2336BD9C-82E5-0319-7E3C-84869AFF489A}"/>
              </a:ext>
            </a:extLst>
          </p:cNvPr>
          <p:cNvPicPr>
            <a:picLocks noChangeAspect="1"/>
          </p:cNvPicPr>
          <p:nvPr/>
        </p:nvPicPr>
        <p:blipFill rotWithShape="1">
          <a:blip r:embed="rId4"/>
          <a:srcRect t="4088" b="8992"/>
          <a:stretch/>
        </p:blipFill>
        <p:spPr>
          <a:xfrm>
            <a:off x="9332676" y="1106045"/>
            <a:ext cx="2772407" cy="5567871"/>
          </a:xfrm>
          <a:prstGeom prst="rect">
            <a:avLst/>
          </a:prstGeom>
        </p:spPr>
      </p:pic>
      <p:pic>
        <p:nvPicPr>
          <p:cNvPr id="10" name="圖片 9">
            <a:extLst>
              <a:ext uri="{FF2B5EF4-FFF2-40B4-BE49-F238E27FC236}">
                <a16:creationId xmlns:a16="http://schemas.microsoft.com/office/drawing/2014/main" id="{49B96CB9-2AB4-A2BD-6C7E-29E76F5A0AB2}"/>
              </a:ext>
            </a:extLst>
          </p:cNvPr>
          <p:cNvPicPr>
            <a:picLocks noChangeAspect="1"/>
          </p:cNvPicPr>
          <p:nvPr/>
        </p:nvPicPr>
        <p:blipFill>
          <a:blip r:embed="rId5"/>
          <a:stretch>
            <a:fillRect/>
          </a:stretch>
        </p:blipFill>
        <p:spPr>
          <a:xfrm>
            <a:off x="11266025" y="5957286"/>
            <a:ext cx="925975" cy="925975"/>
          </a:xfrm>
          <a:prstGeom prst="rect">
            <a:avLst/>
          </a:prstGeom>
        </p:spPr>
      </p:pic>
    </p:spTree>
    <p:extLst>
      <p:ext uri="{BB962C8B-B14F-4D97-AF65-F5344CB8AC3E}">
        <p14:creationId xmlns:p14="http://schemas.microsoft.com/office/powerpoint/2010/main" val="371579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altLang="zh-TW" sz="4000" kern="1200" dirty="0">
                <a:solidFill>
                  <a:srgbClr val="FFFFFF"/>
                </a:solidFill>
                <a:latin typeface="+mj-lt"/>
                <a:ea typeface="+mj-ea"/>
                <a:cs typeface="+mj-cs"/>
              </a:rPr>
              <a:t>2</a:t>
            </a:r>
            <a:r>
              <a:rPr lang="en-US" altLang="zh-CN" sz="4000" kern="1200" dirty="0">
                <a:solidFill>
                  <a:srgbClr val="FFFFFF"/>
                </a:solidFill>
                <a:latin typeface="+mj-lt"/>
                <a:ea typeface="+mj-ea"/>
                <a:cs typeface="+mj-cs"/>
              </a:rPr>
              <a:t>.</a:t>
            </a:r>
            <a:r>
              <a:rPr lang="zh-TW" altLang="en-US" sz="4000" kern="1200" dirty="0">
                <a:solidFill>
                  <a:srgbClr val="FFFFFF"/>
                </a:solidFill>
                <a:latin typeface="+mj-lt"/>
                <a:ea typeface="+mj-ea"/>
                <a:cs typeface="+mj-cs"/>
              </a:rPr>
              <a:t>錄製音頻 </a:t>
            </a:r>
            <a:r>
              <a:rPr lang="en-US" altLang="zh-CN" sz="4000" kern="1200" dirty="0">
                <a:solidFill>
                  <a:srgbClr val="FFFFFF"/>
                </a:solidFill>
                <a:latin typeface="+mj-lt"/>
                <a:ea typeface="+mj-ea"/>
                <a:cs typeface="+mj-cs"/>
              </a:rPr>
              <a:t>-ESP32 TO LINE API</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2375588964"/>
              </p:ext>
            </p:extLst>
          </p:nvPr>
        </p:nvGraphicFramePr>
        <p:xfrm>
          <a:off x="572813" y="2615936"/>
          <a:ext cx="11046374" cy="2019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圖片 2">
            <a:extLst>
              <a:ext uri="{FF2B5EF4-FFF2-40B4-BE49-F238E27FC236}">
                <a16:creationId xmlns:a16="http://schemas.microsoft.com/office/drawing/2014/main" id="{26C8167D-6CAC-0581-2E33-0EFFDF6DC9D7}"/>
              </a:ext>
            </a:extLst>
          </p:cNvPr>
          <p:cNvPicPr>
            <a:picLocks noChangeAspect="1"/>
          </p:cNvPicPr>
          <p:nvPr/>
        </p:nvPicPr>
        <p:blipFill rotWithShape="1">
          <a:blip r:embed="rId7"/>
          <a:srcRect t="77013"/>
          <a:stretch/>
        </p:blipFill>
        <p:spPr>
          <a:xfrm>
            <a:off x="7825039" y="4611475"/>
            <a:ext cx="3794148" cy="2108302"/>
          </a:xfrm>
          <a:prstGeom prst="rect">
            <a:avLst/>
          </a:prstGeom>
        </p:spPr>
      </p:pic>
    </p:spTree>
    <p:extLst>
      <p:ext uri="{BB962C8B-B14F-4D97-AF65-F5344CB8AC3E}">
        <p14:creationId xmlns:p14="http://schemas.microsoft.com/office/powerpoint/2010/main" val="768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584791" y="225707"/>
            <a:ext cx="10830829" cy="1000887"/>
          </a:xfrm>
        </p:spPr>
        <p:txBody>
          <a:bodyPr vert="horz" lIns="91440" tIns="45720" rIns="91440" bIns="45720" rtlCol="0" anchor="ctr">
            <a:noAutofit/>
          </a:bodyPr>
          <a:lstStyle/>
          <a:p>
            <a:r>
              <a:rPr lang="en-US" altLang="zh-TW" sz="4000" dirty="0">
                <a:solidFill>
                  <a:schemeClr val="bg1"/>
                </a:solidFill>
              </a:rPr>
              <a:t>FFMPEG WAV TO FLAC &amp; Google STT </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pic>
        <p:nvPicPr>
          <p:cNvPr id="6" name="圖片 5">
            <a:extLst>
              <a:ext uri="{FF2B5EF4-FFF2-40B4-BE49-F238E27FC236}">
                <a16:creationId xmlns:a16="http://schemas.microsoft.com/office/drawing/2014/main" id="{71DC4869-0998-6AED-1921-0A88E741D3E7}"/>
              </a:ext>
            </a:extLst>
          </p:cNvPr>
          <p:cNvPicPr>
            <a:picLocks noChangeAspect="1"/>
          </p:cNvPicPr>
          <p:nvPr/>
        </p:nvPicPr>
        <p:blipFill>
          <a:blip r:embed="rId3"/>
          <a:stretch>
            <a:fillRect/>
          </a:stretch>
        </p:blipFill>
        <p:spPr>
          <a:xfrm>
            <a:off x="3161092" y="1619517"/>
            <a:ext cx="6940619" cy="2223278"/>
          </a:xfrm>
          <a:prstGeom prst="rect">
            <a:avLst/>
          </a:prstGeom>
        </p:spPr>
      </p:pic>
      <p:pic>
        <p:nvPicPr>
          <p:cNvPr id="10" name="圖片 9">
            <a:extLst>
              <a:ext uri="{FF2B5EF4-FFF2-40B4-BE49-F238E27FC236}">
                <a16:creationId xmlns:a16="http://schemas.microsoft.com/office/drawing/2014/main" id="{F287BDCA-22C2-D622-ECFD-DE7068A47B2E}"/>
              </a:ext>
            </a:extLst>
          </p:cNvPr>
          <p:cNvPicPr>
            <a:picLocks noChangeAspect="1"/>
          </p:cNvPicPr>
          <p:nvPr/>
        </p:nvPicPr>
        <p:blipFill>
          <a:blip r:embed="rId4"/>
          <a:stretch>
            <a:fillRect/>
          </a:stretch>
        </p:blipFill>
        <p:spPr>
          <a:xfrm>
            <a:off x="241291" y="1773680"/>
            <a:ext cx="2339863" cy="659116"/>
          </a:xfrm>
          <a:prstGeom prst="rect">
            <a:avLst/>
          </a:prstGeom>
        </p:spPr>
      </p:pic>
      <p:pic>
        <p:nvPicPr>
          <p:cNvPr id="11" name="圖片 10">
            <a:extLst>
              <a:ext uri="{FF2B5EF4-FFF2-40B4-BE49-F238E27FC236}">
                <a16:creationId xmlns:a16="http://schemas.microsoft.com/office/drawing/2014/main" id="{E2F3A185-2D22-E857-1D02-F91531468652}"/>
              </a:ext>
            </a:extLst>
          </p:cNvPr>
          <p:cNvPicPr>
            <a:picLocks noChangeAspect="1"/>
          </p:cNvPicPr>
          <p:nvPr/>
        </p:nvPicPr>
        <p:blipFill rotWithShape="1">
          <a:blip r:embed="rId5"/>
          <a:srcRect l="6395" t="37149" r="9237" b="33800"/>
          <a:stretch/>
        </p:blipFill>
        <p:spPr>
          <a:xfrm>
            <a:off x="241291" y="4369345"/>
            <a:ext cx="2339863" cy="434150"/>
          </a:xfrm>
          <a:prstGeom prst="rect">
            <a:avLst/>
          </a:prstGeom>
        </p:spPr>
      </p:pic>
      <p:pic>
        <p:nvPicPr>
          <p:cNvPr id="13" name="圖片 12">
            <a:extLst>
              <a:ext uri="{FF2B5EF4-FFF2-40B4-BE49-F238E27FC236}">
                <a16:creationId xmlns:a16="http://schemas.microsoft.com/office/drawing/2014/main" id="{69303222-A9CC-9FB8-5AB9-A30589931A3E}"/>
              </a:ext>
            </a:extLst>
          </p:cNvPr>
          <p:cNvPicPr>
            <a:picLocks noChangeAspect="1"/>
          </p:cNvPicPr>
          <p:nvPr/>
        </p:nvPicPr>
        <p:blipFill rotWithShape="1">
          <a:blip r:embed="rId6"/>
          <a:srcRect b="22661"/>
          <a:stretch/>
        </p:blipFill>
        <p:spPr>
          <a:xfrm>
            <a:off x="3161092" y="3980920"/>
            <a:ext cx="8817937" cy="2651373"/>
          </a:xfrm>
          <a:prstGeom prst="rect">
            <a:avLst/>
          </a:prstGeom>
        </p:spPr>
      </p:pic>
      <p:sp>
        <p:nvSpPr>
          <p:cNvPr id="2" name="矩形 1">
            <a:extLst>
              <a:ext uri="{FF2B5EF4-FFF2-40B4-BE49-F238E27FC236}">
                <a16:creationId xmlns:a16="http://schemas.microsoft.com/office/drawing/2014/main" id="{B8480A41-7BFD-AC5C-BA0C-AD98CAF55D0F}"/>
              </a:ext>
            </a:extLst>
          </p:cNvPr>
          <p:cNvSpPr/>
          <p:nvPr/>
        </p:nvSpPr>
        <p:spPr>
          <a:xfrm>
            <a:off x="8463280" y="5870538"/>
            <a:ext cx="3373119" cy="2661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Tree>
    <p:extLst>
      <p:ext uri="{BB962C8B-B14F-4D97-AF65-F5344CB8AC3E}">
        <p14:creationId xmlns:p14="http://schemas.microsoft.com/office/powerpoint/2010/main" val="1448037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76693" y="741391"/>
            <a:ext cx="6186533" cy="1616203"/>
          </a:xfrm>
        </p:spPr>
        <p:txBody>
          <a:bodyPr vert="horz" lIns="91440" tIns="45720" rIns="91440" bIns="45720" rtlCol="0" anchor="b">
            <a:normAutofit/>
          </a:bodyPr>
          <a:lstStyle/>
          <a:p>
            <a:r>
              <a:rPr lang="zh-TW" altLang="en-US" sz="3200" kern="1200" dirty="0">
                <a:latin typeface="+mj-lt"/>
                <a:ea typeface="+mj-ea"/>
                <a:cs typeface="+mj-cs"/>
              </a:rPr>
              <a:t>錄製音頻 </a:t>
            </a:r>
            <a:r>
              <a:rPr lang="en-US" altLang="zh-CN" sz="3200" kern="1200" dirty="0">
                <a:latin typeface="+mj-lt"/>
                <a:ea typeface="+mj-ea"/>
                <a:cs typeface="+mj-cs"/>
              </a:rPr>
              <a:t>-ESP32 TO LINE API</a:t>
            </a:r>
            <a:endParaRPr lang="zh-TW" altLang="en-US" sz="3200" kern="1200" dirty="0">
              <a:latin typeface="+mj-lt"/>
              <a:ea typeface="+mj-ea"/>
              <a:cs typeface="+mj-cs"/>
            </a:endParaRPr>
          </a:p>
        </p:txBody>
      </p:sp>
      <p:pic>
        <p:nvPicPr>
          <p:cNvPr id="3" name="圖片 2" descr="一張含有 文字, 螢幕擷取畫面, 軟體, 電腦圖示 的圖片&#10;&#10;自動產生的描述">
            <a:extLst>
              <a:ext uri="{FF2B5EF4-FFF2-40B4-BE49-F238E27FC236}">
                <a16:creationId xmlns:a16="http://schemas.microsoft.com/office/drawing/2014/main" id="{8419BE15-CF81-048F-8BF6-1DEA73C582D0}"/>
              </a:ext>
            </a:extLst>
          </p:cNvPr>
          <p:cNvPicPr>
            <a:picLocks noChangeAspect="1"/>
          </p:cNvPicPr>
          <p:nvPr/>
        </p:nvPicPr>
        <p:blipFill rotWithShape="1">
          <a:blip r:embed="rId3"/>
          <a:srcRect b="39241"/>
          <a:stretch/>
        </p:blipFill>
        <p:spPr>
          <a:xfrm>
            <a:off x="7609270" y="787114"/>
            <a:ext cx="3913324" cy="5283772"/>
          </a:xfrm>
          <a:prstGeom prst="rect">
            <a:avLst/>
          </a:prstGeom>
        </p:spPr>
      </p:pic>
      <p:grpSp>
        <p:nvGrpSpPr>
          <p:cNvPr id="34" name="Group 33">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aphicFrame>
        <p:nvGraphicFramePr>
          <p:cNvPr id="2" name="文字方塊 5">
            <a:extLst>
              <a:ext uri="{FF2B5EF4-FFF2-40B4-BE49-F238E27FC236}">
                <a16:creationId xmlns:a16="http://schemas.microsoft.com/office/drawing/2014/main" id="{68D70043-703F-B989-86F1-401FDF15E20B}"/>
              </a:ext>
            </a:extLst>
          </p:cNvPr>
          <p:cNvGraphicFramePr/>
          <p:nvPr>
            <p:extLst>
              <p:ext uri="{D42A27DB-BD31-4B8C-83A1-F6EECF244321}">
                <p14:modId xmlns:p14="http://schemas.microsoft.com/office/powerpoint/2010/main" val="3048429446"/>
              </p:ext>
            </p:extLst>
          </p:nvPr>
        </p:nvGraphicFramePr>
        <p:xfrm>
          <a:off x="876692" y="2264735"/>
          <a:ext cx="6186534" cy="3806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57653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422976" y="349112"/>
            <a:ext cx="10044023" cy="877729"/>
          </a:xfrm>
        </p:spPr>
        <p:txBody>
          <a:bodyPr vert="horz" lIns="91440" tIns="45720" rIns="91440" bIns="45720" rtlCol="0" anchor="ctr">
            <a:normAutofit/>
          </a:bodyPr>
          <a:lstStyle/>
          <a:p>
            <a:r>
              <a:rPr lang="en-US" altLang="zh-TW" kern="1200" dirty="0">
                <a:solidFill>
                  <a:srgbClr val="FFFFFF"/>
                </a:solidFill>
                <a:latin typeface="+mj-lt"/>
                <a:ea typeface="+mj-ea"/>
                <a:cs typeface="+mj-cs"/>
              </a:rPr>
              <a:t>3</a:t>
            </a:r>
            <a:r>
              <a:rPr lang="en-US" altLang="zh-TW" dirty="0">
                <a:solidFill>
                  <a:srgbClr val="FFFFFF"/>
                </a:solidFill>
              </a:rPr>
              <a:t>.</a:t>
            </a:r>
            <a:r>
              <a:rPr lang="zh-TW" altLang="en-US" kern="1200" dirty="0">
                <a:solidFill>
                  <a:srgbClr val="FFFFFF"/>
                </a:solidFill>
                <a:latin typeface="+mj-lt"/>
                <a:ea typeface="+mj-ea"/>
                <a:cs typeface="+mj-cs"/>
              </a:rPr>
              <a:t>播放聲音 </a:t>
            </a:r>
            <a:r>
              <a:rPr lang="en-US" altLang="zh-CN" kern="1200" dirty="0">
                <a:solidFill>
                  <a:srgbClr val="FFFFFF"/>
                </a:solidFill>
                <a:latin typeface="+mj-lt"/>
                <a:ea typeface="+mj-ea"/>
                <a:cs typeface="+mj-cs"/>
              </a:rPr>
              <a:t>- </a:t>
            </a:r>
            <a:r>
              <a:rPr lang="zh-CN" altLang="en-US" kern="1200" dirty="0">
                <a:solidFill>
                  <a:srgbClr val="FFFFFF"/>
                </a:solidFill>
                <a:latin typeface="+mj-lt"/>
                <a:ea typeface="+mj-ea"/>
                <a:cs typeface="+mj-cs"/>
              </a:rPr>
              <a:t>路徑圖</a:t>
            </a:r>
            <a:endParaRPr lang="zh-TW" altLang="en-US"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415914461"/>
              </p:ext>
            </p:extLst>
          </p:nvPr>
        </p:nvGraphicFramePr>
        <p:xfrm>
          <a:off x="288323" y="3054675"/>
          <a:ext cx="4652878" cy="1387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群組 27">
            <a:extLst>
              <a:ext uri="{FF2B5EF4-FFF2-40B4-BE49-F238E27FC236}">
                <a16:creationId xmlns:a16="http://schemas.microsoft.com/office/drawing/2014/main" id="{6A1CB711-74FF-CE6C-6F7F-8BE3BFF4F9CC}"/>
              </a:ext>
            </a:extLst>
          </p:cNvPr>
          <p:cNvGrpSpPr/>
          <p:nvPr/>
        </p:nvGrpSpPr>
        <p:grpSpPr>
          <a:xfrm>
            <a:off x="6044144" y="4104105"/>
            <a:ext cx="2443435" cy="1131780"/>
            <a:chOff x="4632748" y="559810"/>
            <a:chExt cx="1652649" cy="991589"/>
          </a:xfrm>
        </p:grpSpPr>
        <p:sp>
          <p:nvSpPr>
            <p:cNvPr id="30" name="矩形: 圓角 29">
              <a:extLst>
                <a:ext uri="{FF2B5EF4-FFF2-40B4-BE49-F238E27FC236}">
                  <a16:creationId xmlns:a16="http://schemas.microsoft.com/office/drawing/2014/main" id="{0E0BDA5B-B3AF-AF30-114C-49463BBFC3BC}"/>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31" name="矩形: 圓角 6">
              <a:extLst>
                <a:ext uri="{FF2B5EF4-FFF2-40B4-BE49-F238E27FC236}">
                  <a16:creationId xmlns:a16="http://schemas.microsoft.com/office/drawing/2014/main" id="{30E0649F-759A-1443-9B58-ACF02142291B}"/>
                </a:ext>
              </a:extLst>
            </p:cNvPr>
            <p:cNvSpPr txBox="1"/>
            <p:nvPr/>
          </p:nvSpPr>
          <p:spPr>
            <a:xfrm>
              <a:off x="4661792"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電台</a:t>
              </a: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快捷語</a:t>
              </a: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rPr>
                <a:t>無效命令</a:t>
              </a:r>
            </a:p>
          </p:txBody>
        </p:sp>
      </p:grpSp>
      <p:grpSp>
        <p:nvGrpSpPr>
          <p:cNvPr id="40" name="群組 39">
            <a:extLst>
              <a:ext uri="{FF2B5EF4-FFF2-40B4-BE49-F238E27FC236}">
                <a16:creationId xmlns:a16="http://schemas.microsoft.com/office/drawing/2014/main" id="{B623A7DD-5080-235E-4142-19B6057AA96B}"/>
              </a:ext>
            </a:extLst>
          </p:cNvPr>
          <p:cNvGrpSpPr/>
          <p:nvPr/>
        </p:nvGrpSpPr>
        <p:grpSpPr>
          <a:xfrm>
            <a:off x="8904156" y="3500191"/>
            <a:ext cx="801715" cy="496910"/>
            <a:chOff x="4991835" y="539767"/>
            <a:chExt cx="424778" cy="496910"/>
          </a:xfrm>
        </p:grpSpPr>
        <p:sp>
          <p:nvSpPr>
            <p:cNvPr id="44" name="箭號: 向右 43">
              <a:extLst>
                <a:ext uri="{FF2B5EF4-FFF2-40B4-BE49-F238E27FC236}">
                  <a16:creationId xmlns:a16="http://schemas.microsoft.com/office/drawing/2014/main" id="{2AB37975-C6BC-E1B7-6144-40261DA304A0}"/>
                </a:ext>
              </a:extLst>
            </p:cNvPr>
            <p:cNvSpPr/>
            <p:nvPr/>
          </p:nvSpPr>
          <p:spPr>
            <a:xfrm>
              <a:off x="4991835" y="539767"/>
              <a:ext cx="424778" cy="496910"/>
            </a:xfrm>
            <a:prstGeom prst="leftRightArrow">
              <a:avLst/>
            </a:prstGeom>
          </p:spPr>
          <p:style>
            <a:lnRef idx="0">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45" name="箭號: 向右 4">
              <a:extLst>
                <a:ext uri="{FF2B5EF4-FFF2-40B4-BE49-F238E27FC236}">
                  <a16:creationId xmlns:a16="http://schemas.microsoft.com/office/drawing/2014/main" id="{BDCC19A1-9912-9DE0-EA56-1D94C2FFFDDA}"/>
                </a:ext>
              </a:extLst>
            </p:cNvPr>
            <p:cNvSpPr txBox="1"/>
            <p:nvPr/>
          </p:nvSpPr>
          <p:spPr>
            <a:xfrm>
              <a:off x="4991835" y="639149"/>
              <a:ext cx="297345" cy="298146"/>
            </a:xfrm>
            <a:prstGeom prst="leftRightArrow">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grpSp>
      <p:grpSp>
        <p:nvGrpSpPr>
          <p:cNvPr id="41" name="群組 40">
            <a:extLst>
              <a:ext uri="{FF2B5EF4-FFF2-40B4-BE49-F238E27FC236}">
                <a16:creationId xmlns:a16="http://schemas.microsoft.com/office/drawing/2014/main" id="{1FC7FF5C-B6AD-9EAA-7E65-C50ACD009F24}"/>
              </a:ext>
            </a:extLst>
          </p:cNvPr>
          <p:cNvGrpSpPr/>
          <p:nvPr/>
        </p:nvGrpSpPr>
        <p:grpSpPr>
          <a:xfrm>
            <a:off x="9906238" y="3147545"/>
            <a:ext cx="2003670" cy="1202202"/>
            <a:chOff x="5616980" y="187121"/>
            <a:chExt cx="2003670" cy="1202202"/>
          </a:xfrm>
          <a:solidFill>
            <a:srgbClr val="526188"/>
          </a:solidFill>
        </p:grpSpPr>
        <p:sp>
          <p:nvSpPr>
            <p:cNvPr id="42" name="矩形: 圓角 41">
              <a:extLst>
                <a:ext uri="{FF2B5EF4-FFF2-40B4-BE49-F238E27FC236}">
                  <a16:creationId xmlns:a16="http://schemas.microsoft.com/office/drawing/2014/main" id="{21AB27DB-9FE6-6D90-7749-A17293BC6530}"/>
                </a:ext>
              </a:extLst>
            </p:cNvPr>
            <p:cNvSpPr/>
            <p:nvPr/>
          </p:nvSpPr>
          <p:spPr>
            <a:xfrm>
              <a:off x="5616980" y="187121"/>
              <a:ext cx="2003670" cy="1202202"/>
            </a:xfrm>
            <a:prstGeom prst="roundRect">
              <a:avLst>
                <a:gd name="adj" fmla="val 10000"/>
              </a:avLst>
            </a:prstGeom>
            <a:grpFill/>
          </p:spPr>
          <p:style>
            <a:lnRef idx="2">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43" name="矩形: 圓角 6">
              <a:extLst>
                <a:ext uri="{FF2B5EF4-FFF2-40B4-BE49-F238E27FC236}">
                  <a16:creationId xmlns:a16="http://schemas.microsoft.com/office/drawing/2014/main" id="{6AE5A96A-5595-6565-60CE-8C32DA063FB5}"/>
                </a:ext>
              </a:extLst>
            </p:cNvPr>
            <p:cNvSpPr txBox="1"/>
            <p:nvPr/>
          </p:nvSpPr>
          <p:spPr>
            <a:xfrm>
              <a:off x="5652191" y="222332"/>
              <a:ext cx="1933248" cy="11317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等线"/>
                  <a:ea typeface="+mn-ea"/>
                  <a:cs typeface="+mn-cs"/>
                </a:rPr>
                <a:t>ESP32</a:t>
              </a:r>
              <a:r>
                <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rPr>
                <a:t>播放</a:t>
              </a: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grpSp>
      <p:grpSp>
        <p:nvGrpSpPr>
          <p:cNvPr id="46" name="群組 45">
            <a:extLst>
              <a:ext uri="{FF2B5EF4-FFF2-40B4-BE49-F238E27FC236}">
                <a16:creationId xmlns:a16="http://schemas.microsoft.com/office/drawing/2014/main" id="{65BA095C-04DA-F426-0503-E9B4D8FB0650}"/>
              </a:ext>
            </a:extLst>
          </p:cNvPr>
          <p:cNvGrpSpPr/>
          <p:nvPr/>
        </p:nvGrpSpPr>
        <p:grpSpPr>
          <a:xfrm>
            <a:off x="5158403" y="3518230"/>
            <a:ext cx="573170" cy="465668"/>
            <a:chOff x="2043814" y="461136"/>
            <a:chExt cx="398071" cy="465668"/>
          </a:xfrm>
        </p:grpSpPr>
        <p:sp>
          <p:nvSpPr>
            <p:cNvPr id="47" name="箭號: 向右 46">
              <a:extLst>
                <a:ext uri="{FF2B5EF4-FFF2-40B4-BE49-F238E27FC236}">
                  <a16:creationId xmlns:a16="http://schemas.microsoft.com/office/drawing/2014/main" id="{471A6B83-F70C-CE4C-B699-D15C138D3991}"/>
                </a:ext>
              </a:extLst>
            </p:cNvPr>
            <p:cNvSpPr/>
            <p:nvPr/>
          </p:nvSpPr>
          <p:spPr>
            <a:xfrm>
              <a:off x="2043814" y="461136"/>
              <a:ext cx="398071" cy="465668"/>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48" name="箭號: 向右 4">
              <a:extLst>
                <a:ext uri="{FF2B5EF4-FFF2-40B4-BE49-F238E27FC236}">
                  <a16:creationId xmlns:a16="http://schemas.microsoft.com/office/drawing/2014/main" id="{D07421A9-EE09-A7C5-AECB-DE1CABB02EAC}"/>
                </a:ext>
              </a:extLst>
            </p:cNvPr>
            <p:cNvSpPr txBox="1"/>
            <p:nvPr/>
          </p:nvSpPr>
          <p:spPr>
            <a:xfrm>
              <a:off x="2043814" y="554270"/>
              <a:ext cx="278650" cy="279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grpSp>
      <p:grpSp>
        <p:nvGrpSpPr>
          <p:cNvPr id="49" name="群組 48">
            <a:extLst>
              <a:ext uri="{FF2B5EF4-FFF2-40B4-BE49-F238E27FC236}">
                <a16:creationId xmlns:a16="http://schemas.microsoft.com/office/drawing/2014/main" id="{FB84B0FB-FAFD-B036-5186-A4B827733E6A}"/>
              </a:ext>
            </a:extLst>
          </p:cNvPr>
          <p:cNvGrpSpPr/>
          <p:nvPr/>
        </p:nvGrpSpPr>
        <p:grpSpPr>
          <a:xfrm>
            <a:off x="6044145" y="2612444"/>
            <a:ext cx="2443435" cy="582841"/>
            <a:chOff x="4632748" y="559810"/>
            <a:chExt cx="1652649" cy="991589"/>
          </a:xfrm>
        </p:grpSpPr>
        <p:sp>
          <p:nvSpPr>
            <p:cNvPr id="50" name="矩形: 圓角 49">
              <a:extLst>
                <a:ext uri="{FF2B5EF4-FFF2-40B4-BE49-F238E27FC236}">
                  <a16:creationId xmlns:a16="http://schemas.microsoft.com/office/drawing/2014/main" id="{BBEAB4DE-A18F-D446-4DD4-25D25A1D27F5}"/>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51" name="矩形: 圓角 6">
              <a:extLst>
                <a:ext uri="{FF2B5EF4-FFF2-40B4-BE49-F238E27FC236}">
                  <a16:creationId xmlns:a16="http://schemas.microsoft.com/office/drawing/2014/main" id="{2621A9EE-BF9E-34F0-0211-34C9981C258E}"/>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等线"/>
                  <a:ea typeface="KaiTi" panose="02010609060101010101" pitchFamily="49" charset="-122"/>
                  <a:cs typeface="+mn-cs"/>
                </a:rPr>
                <a:t>=text? -&gt; Google TTS</a:t>
              </a:r>
              <a:endParaRPr kumimoji="0" lang="zh-TW" altLang="en-US"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endParaRPr>
            </a:p>
          </p:txBody>
        </p:sp>
      </p:grpSp>
      <p:grpSp>
        <p:nvGrpSpPr>
          <p:cNvPr id="52" name="群組 51">
            <a:extLst>
              <a:ext uri="{FF2B5EF4-FFF2-40B4-BE49-F238E27FC236}">
                <a16:creationId xmlns:a16="http://schemas.microsoft.com/office/drawing/2014/main" id="{4B38C2DA-D7BE-5DAC-45C1-6AA311DD905F}"/>
              </a:ext>
            </a:extLst>
          </p:cNvPr>
          <p:cNvGrpSpPr/>
          <p:nvPr/>
        </p:nvGrpSpPr>
        <p:grpSpPr>
          <a:xfrm>
            <a:off x="6044144" y="3327857"/>
            <a:ext cx="2443435" cy="669718"/>
            <a:chOff x="4632748" y="559810"/>
            <a:chExt cx="1652649" cy="991589"/>
          </a:xfrm>
        </p:grpSpPr>
        <p:sp>
          <p:nvSpPr>
            <p:cNvPr id="53" name="矩形: 圓角 52">
              <a:extLst>
                <a:ext uri="{FF2B5EF4-FFF2-40B4-BE49-F238E27FC236}">
                  <a16:creationId xmlns:a16="http://schemas.microsoft.com/office/drawing/2014/main" id="{F6F7F396-6ED4-C5AB-A2FD-194E6A828CC9}"/>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等线"/>
                <a:ea typeface="新細明體" panose="02020500000000000000" pitchFamily="18" charset="-120"/>
                <a:cs typeface="+mn-cs"/>
              </a:endParaRPr>
            </a:p>
          </p:txBody>
        </p:sp>
        <p:sp>
          <p:nvSpPr>
            <p:cNvPr id="54" name="矩形: 圓角 6">
              <a:extLst>
                <a:ext uri="{FF2B5EF4-FFF2-40B4-BE49-F238E27FC236}">
                  <a16:creationId xmlns:a16="http://schemas.microsoft.com/office/drawing/2014/main" id="{80D442DF-B939-8FAF-8E41-B078615D912D}"/>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等线"/>
                  <a:ea typeface="KaiTi" panose="02010609060101010101" pitchFamily="49" charset="-122"/>
                  <a:cs typeface="+mn-cs"/>
                </a:rPr>
                <a:t>=audio? -&gt; Get Line </a:t>
              </a: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altLang="zh-TW" sz="1800" b="0" i="0" u="none" strike="noStrike" kern="1200" cap="none" spc="0" normalizeH="0" baseline="0" noProof="0" dirty="0">
                  <a:ln>
                    <a:noFill/>
                  </a:ln>
                  <a:solidFill>
                    <a:srgbClr val="FFFFFF"/>
                  </a:solidFill>
                  <a:effectLst/>
                  <a:uLnTx/>
                  <a:uFillTx/>
                  <a:latin typeface="等线"/>
                  <a:ea typeface="KaiTi" panose="02010609060101010101" pitchFamily="49" charset="-122"/>
                  <a:cs typeface="+mn-cs"/>
                </a:rPr>
                <a:t>-&gt;FFMPEG</a:t>
              </a:r>
              <a:endParaRPr kumimoji="0" lang="zh-TW" altLang="en-US" sz="1800" b="0" i="0" u="none" strike="noStrike" kern="1200" cap="none" spc="0" normalizeH="0" baseline="0" noProof="0" dirty="0">
                <a:ln>
                  <a:noFill/>
                </a:ln>
                <a:solidFill>
                  <a:prstClr val="white"/>
                </a:solidFill>
                <a:effectLst/>
                <a:uLnTx/>
                <a:uFillTx/>
                <a:latin typeface="等线"/>
                <a:ea typeface="新細明體" panose="02020500000000000000" pitchFamily="18" charset="-120"/>
                <a:cs typeface="+mn-cs"/>
              </a:endParaRPr>
            </a:p>
          </p:txBody>
        </p:sp>
      </p:grpSp>
    </p:spTree>
    <p:extLst>
      <p:ext uri="{BB962C8B-B14F-4D97-AF65-F5344CB8AC3E}">
        <p14:creationId xmlns:p14="http://schemas.microsoft.com/office/powerpoint/2010/main" val="238001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38200" y="76806"/>
            <a:ext cx="10515600" cy="1325563"/>
          </a:xfrm>
        </p:spPr>
        <p:txBody>
          <a:bodyPr/>
          <a:lstStyle/>
          <a:p>
            <a:r>
              <a:rPr lang="en-US" altLang="zh-CN" dirty="0">
                <a:latin typeface="標楷體" panose="03000509000000000000" pitchFamily="65" charset="-120"/>
                <a:ea typeface="標楷體" panose="03000509000000000000" pitchFamily="65" charset="-120"/>
              </a:rPr>
              <a:t>W</a:t>
            </a:r>
            <a:r>
              <a:rPr lang="en-US" altLang="zh-TW" dirty="0">
                <a:latin typeface="標楷體" panose="03000509000000000000" pitchFamily="65" charset="-120"/>
                <a:ea typeface="標楷體" panose="03000509000000000000" pitchFamily="65" charset="-120"/>
              </a:rPr>
              <a:t>ebhook &amp; PHP Json</a:t>
            </a:r>
            <a:r>
              <a:rPr lang="zh-CN" altLang="en-US" dirty="0">
                <a:latin typeface="標楷體" panose="03000509000000000000" pitchFamily="65" charset="-120"/>
                <a:ea typeface="標楷體" panose="03000509000000000000" pitchFamily="65" charset="-120"/>
              </a:rPr>
              <a:t>解析</a:t>
            </a:r>
            <a:endParaRPr lang="zh-TW" altLang="en-US" dirty="0">
              <a:latin typeface="標楷體" panose="03000509000000000000" pitchFamily="65" charset="-120"/>
              <a:ea typeface="標楷體" panose="03000509000000000000" pitchFamily="65" charset="-120"/>
            </a:endParaRPr>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 name="內容版面配置區 9">
            <a:extLst>
              <a:ext uri="{FF2B5EF4-FFF2-40B4-BE49-F238E27FC236}">
                <a16:creationId xmlns:a16="http://schemas.microsoft.com/office/drawing/2014/main" id="{554CD114-8387-D9AA-07BC-A95DB222D7C9}"/>
              </a:ext>
            </a:extLst>
          </p:cNvPr>
          <p:cNvPicPr>
            <a:picLocks noGrp="1" noChangeAspect="1"/>
          </p:cNvPicPr>
          <p:nvPr>
            <p:ph idx="1"/>
          </p:nvPr>
        </p:nvPicPr>
        <p:blipFill>
          <a:blip r:embed="rId3"/>
          <a:stretch>
            <a:fillRect/>
          </a:stretch>
        </p:blipFill>
        <p:spPr>
          <a:xfrm>
            <a:off x="838200" y="1247930"/>
            <a:ext cx="10515600" cy="5129215"/>
          </a:xfrm>
        </p:spPr>
      </p:pic>
      <p:sp>
        <p:nvSpPr>
          <p:cNvPr id="13" name="文字方塊 12">
            <a:extLst>
              <a:ext uri="{FF2B5EF4-FFF2-40B4-BE49-F238E27FC236}">
                <a16:creationId xmlns:a16="http://schemas.microsoft.com/office/drawing/2014/main" id="{9E1B7640-2B08-DE9C-FEAF-D8D5CAFEAAF6}"/>
              </a:ext>
            </a:extLst>
          </p:cNvPr>
          <p:cNvSpPr txBox="1"/>
          <p:nvPr/>
        </p:nvSpPr>
        <p:spPr>
          <a:xfrm>
            <a:off x="9474493" y="5937705"/>
            <a:ext cx="2041451" cy="461665"/>
          </a:xfrm>
          <a:prstGeom prst="rect">
            <a:avLst/>
          </a:prstGeom>
          <a:noFill/>
        </p:spPr>
        <p:txBody>
          <a:bodyPr wrap="square" rtlCol="0">
            <a:spAutoFit/>
          </a:bodyPr>
          <a:lstStyle/>
          <a:p>
            <a:r>
              <a:rPr lang="en-US" altLang="zh-CN" sz="2400" dirty="0">
                <a:highlight>
                  <a:srgbClr val="FFFF00"/>
                </a:highlight>
              </a:rPr>
              <a:t>Line -&gt; Sever</a:t>
            </a:r>
            <a:endParaRPr lang="zh-TW" altLang="en-US" sz="2400" dirty="0">
              <a:highlight>
                <a:srgbClr val="FFFF00"/>
              </a:highlight>
            </a:endParaRPr>
          </a:p>
        </p:txBody>
      </p:sp>
    </p:spTree>
    <p:extLst>
      <p:ext uri="{BB962C8B-B14F-4D97-AF65-F5344CB8AC3E}">
        <p14:creationId xmlns:p14="http://schemas.microsoft.com/office/powerpoint/2010/main" val="431073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normAutofit/>
          </a:bodyPr>
          <a:lstStyle/>
          <a:p>
            <a:r>
              <a:rPr lang="en-US" altLang="zh-TW" i="0" dirty="0">
                <a:solidFill>
                  <a:srgbClr val="1F2328"/>
                </a:solidFill>
                <a:effectLst/>
                <a:latin typeface="-apple-system"/>
              </a:rPr>
              <a:t>Google</a:t>
            </a:r>
            <a:r>
              <a:rPr lang="zh-CN" altLang="en-US" sz="4400" dirty="0"/>
              <a:t>翻譯 </a:t>
            </a:r>
            <a:r>
              <a:rPr lang="en-US" altLang="zh-TW" i="0" dirty="0">
                <a:solidFill>
                  <a:srgbClr val="1F2328"/>
                </a:solidFill>
                <a:effectLst/>
                <a:latin typeface="-apple-system"/>
              </a:rPr>
              <a:t>Text to Speech</a:t>
            </a:r>
            <a:endParaRPr lang="zh-TW" altLang="en-US" dirty="0">
              <a:latin typeface="標楷體" panose="03000509000000000000" pitchFamily="65" charset="-120"/>
              <a:ea typeface="標楷體" panose="03000509000000000000" pitchFamily="65" charset="-120"/>
            </a:endParaRPr>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內容版面配置區 7">
            <a:extLst>
              <a:ext uri="{FF2B5EF4-FFF2-40B4-BE49-F238E27FC236}">
                <a16:creationId xmlns:a16="http://schemas.microsoft.com/office/drawing/2014/main" id="{61FE45FB-884A-BEF4-6A96-C8E7F48D2450}"/>
              </a:ext>
            </a:extLst>
          </p:cNvPr>
          <p:cNvPicPr>
            <a:picLocks noGrp="1" noChangeAspect="1"/>
          </p:cNvPicPr>
          <p:nvPr>
            <p:ph idx="1"/>
          </p:nvPr>
        </p:nvPicPr>
        <p:blipFill>
          <a:blip r:embed="rId3"/>
          <a:stretch>
            <a:fillRect/>
          </a:stretch>
        </p:blipFill>
        <p:spPr>
          <a:xfrm>
            <a:off x="2644842" y="1825625"/>
            <a:ext cx="6902316" cy="4351338"/>
          </a:xfrm>
        </p:spPr>
      </p:pic>
    </p:spTree>
    <p:extLst>
      <p:ext uri="{BB962C8B-B14F-4D97-AF65-F5344CB8AC3E}">
        <p14:creationId xmlns:p14="http://schemas.microsoft.com/office/powerpoint/2010/main" val="350700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本框 8"/>
          <p:cNvSpPr txBox="1"/>
          <p:nvPr/>
        </p:nvSpPr>
        <p:spPr>
          <a:xfrm>
            <a:off x="10167546" y="490153"/>
            <a:ext cx="1208028" cy="902170"/>
          </a:xfrm>
          <a:prstGeom prst="rect">
            <a:avLst/>
          </a:prstGeom>
          <a:noFill/>
        </p:spPr>
        <p:txBody>
          <a:bodyPr wrap="square" rtlCol="0">
            <a:spAutoFit/>
          </a:bodyPr>
          <a:lstStyle/>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p:txBody>
      </p:sp>
      <p:sp>
        <p:nvSpPr>
          <p:cNvPr id="10" name="文本框 9"/>
          <p:cNvSpPr txBox="1"/>
          <p:nvPr/>
        </p:nvSpPr>
        <p:spPr>
          <a:xfrm>
            <a:off x="5240667" y="464131"/>
            <a:ext cx="1757590" cy="892552"/>
          </a:xfrm>
          <a:prstGeom prst="rect">
            <a:avLst/>
          </a:prstGeom>
          <a:noFill/>
        </p:spPr>
        <p:txBody>
          <a:bodyPr wrap="square" rtlCol="0">
            <a:spAutoFit/>
          </a:bodyPr>
          <a:lstStyle/>
          <a:p>
            <a:pPr algn="dist"/>
            <a:r>
              <a:rPr lang="zh-CN" altLang="en-US" sz="5200" b="1" dirty="0">
                <a:solidFill>
                  <a:srgbClr val="526188"/>
                </a:solidFill>
                <a:latin typeface="微软雅黑" panose="020B0503020204020204" pitchFamily="34" charset="-122"/>
                <a:ea typeface="微软雅黑" panose="020B0503020204020204" pitchFamily="34" charset="-122"/>
              </a:rPr>
              <a:t>目錄</a:t>
            </a:r>
          </a:p>
        </p:txBody>
      </p:sp>
      <p:sp>
        <p:nvSpPr>
          <p:cNvPr id="11" name="文本框 10"/>
          <p:cNvSpPr txBox="1"/>
          <p:nvPr/>
        </p:nvSpPr>
        <p:spPr>
          <a:xfrm>
            <a:off x="4625913" y="1308301"/>
            <a:ext cx="2975037" cy="461665"/>
          </a:xfrm>
          <a:prstGeom prst="rect">
            <a:avLst/>
          </a:prstGeom>
          <a:noFill/>
        </p:spPr>
        <p:txBody>
          <a:bodyPr wrap="square" rtlCol="0">
            <a:spAutoFit/>
          </a:bodyPr>
          <a:lstStyle/>
          <a:p>
            <a:pPr algn="dist"/>
            <a:r>
              <a:rPr lang="en-US" altLang="zh-CN" sz="2400" dirty="0">
                <a:solidFill>
                  <a:schemeClr val="bg2">
                    <a:lumMod val="50000"/>
                  </a:schemeClr>
                </a:solidFill>
                <a:latin typeface="Aharoni" panose="02010803020104030203" pitchFamily="2" charset="-79"/>
                <a:cs typeface="Aharoni" panose="02010803020104030203" pitchFamily="2" charset="-79"/>
              </a:rPr>
              <a:t>CONTENT</a:t>
            </a:r>
            <a:endParaRPr lang="zh-CN" altLang="en-US" sz="2400" dirty="0">
              <a:solidFill>
                <a:schemeClr val="bg2">
                  <a:lumMod val="50000"/>
                </a:schemeClr>
              </a:solidFill>
              <a:latin typeface="Aharoni" panose="02010803020104030203" pitchFamily="2" charset="-79"/>
              <a:cs typeface="Aharoni" panose="02010803020104030203" pitchFamily="2" charset="-79"/>
            </a:endParaRPr>
          </a:p>
        </p:txBody>
      </p:sp>
      <p:grpSp>
        <p:nvGrpSpPr>
          <p:cNvPr id="5" name="组合 4"/>
          <p:cNvGrpSpPr/>
          <p:nvPr/>
        </p:nvGrpSpPr>
        <p:grpSpPr>
          <a:xfrm>
            <a:off x="1071755" y="2664977"/>
            <a:ext cx="873333" cy="1012233"/>
            <a:chOff x="1129811" y="2664977"/>
            <a:chExt cx="873333" cy="1012233"/>
          </a:xfrm>
        </p:grpSpPr>
        <p:pic>
          <p:nvPicPr>
            <p:cNvPr id="13" name="图片 12"/>
            <p:cNvPicPr>
              <a:picLocks noChangeAspect="1"/>
            </p:cNvPicPr>
            <p:nvPr/>
          </p:nvPicPr>
          <p:blipFill>
            <a:blip r:embed="rId3"/>
            <a:stretch>
              <a:fillRect/>
            </a:stretch>
          </p:blipFill>
          <p:spPr>
            <a:xfrm rot="16200000">
              <a:off x="1060361" y="2734427"/>
              <a:ext cx="1012233" cy="873333"/>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1147795" y="2972489"/>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01</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4" name="组合 23"/>
          <p:cNvGrpSpPr/>
          <p:nvPr/>
        </p:nvGrpSpPr>
        <p:grpSpPr>
          <a:xfrm>
            <a:off x="6383075" y="2664977"/>
            <a:ext cx="873333" cy="1012233"/>
            <a:chOff x="6368561" y="2664977"/>
            <a:chExt cx="873333" cy="1012233"/>
          </a:xfrm>
        </p:grpSpPr>
        <p:pic>
          <p:nvPicPr>
            <p:cNvPr id="15" name="图片 14"/>
            <p:cNvPicPr>
              <a:picLocks noChangeAspect="1"/>
            </p:cNvPicPr>
            <p:nvPr/>
          </p:nvPicPr>
          <p:blipFill>
            <a:blip r:embed="rId3"/>
            <a:stretch>
              <a:fillRect/>
            </a:stretch>
          </p:blipFill>
          <p:spPr>
            <a:xfrm rot="16200000">
              <a:off x="6299111" y="2734427"/>
              <a:ext cx="1012233" cy="873333"/>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6368561" y="298421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02</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6" name="组合 5"/>
          <p:cNvGrpSpPr/>
          <p:nvPr/>
        </p:nvGrpSpPr>
        <p:grpSpPr>
          <a:xfrm>
            <a:off x="1066293" y="4334364"/>
            <a:ext cx="878795" cy="1012233"/>
            <a:chOff x="1124349" y="4377906"/>
            <a:chExt cx="878795" cy="1012233"/>
          </a:xfrm>
        </p:grpSpPr>
        <p:pic>
          <p:nvPicPr>
            <p:cNvPr id="14"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03</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3" name="组合 22"/>
          <p:cNvGrpSpPr/>
          <p:nvPr/>
        </p:nvGrpSpPr>
        <p:grpSpPr>
          <a:xfrm>
            <a:off x="6383075" y="4334364"/>
            <a:ext cx="873333" cy="1012233"/>
            <a:chOff x="6368561" y="4377906"/>
            <a:chExt cx="873333" cy="1012233"/>
          </a:xfrm>
        </p:grpSpPr>
        <p:pic>
          <p:nvPicPr>
            <p:cNvPr id="16"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04</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7" name="组合 26"/>
          <p:cNvGrpSpPr/>
          <p:nvPr/>
        </p:nvGrpSpPr>
        <p:grpSpPr>
          <a:xfrm>
            <a:off x="2224328" y="2625956"/>
            <a:ext cx="3504888" cy="1100135"/>
            <a:chOff x="2021129" y="2596928"/>
            <a:chExt cx="3504888" cy="1100135"/>
          </a:xfrm>
        </p:grpSpPr>
        <p:sp>
          <p:nvSpPr>
            <p:cNvPr id="25" name="文本框 24"/>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序論</a:t>
              </a:r>
              <a:endParaRPr lang="zh-CN" altLang="en-US" sz="3000" dirty="0">
                <a:solidFill>
                  <a:srgbClr val="526188"/>
                </a:solidFill>
                <a:ea typeface="標楷體" panose="03000509000000000000" pitchFamily="65" charset="-120"/>
              </a:endParaRPr>
            </a:p>
          </p:txBody>
        </p:sp>
        <p:sp>
          <p:nvSpPr>
            <p:cNvPr id="26" name="文本框 25"/>
            <p:cNvSpPr txBox="1"/>
            <p:nvPr/>
          </p:nvSpPr>
          <p:spPr>
            <a:xfrm>
              <a:off x="2048630" y="3078496"/>
              <a:ext cx="3477387" cy="61856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1" name="组合 30"/>
          <p:cNvGrpSpPr/>
          <p:nvPr/>
        </p:nvGrpSpPr>
        <p:grpSpPr>
          <a:xfrm>
            <a:off x="7571815" y="2625956"/>
            <a:ext cx="3504887" cy="1096697"/>
            <a:chOff x="2021129" y="2596928"/>
            <a:chExt cx="3504887" cy="1096697"/>
          </a:xfrm>
        </p:grpSpPr>
        <p:sp>
          <p:nvSpPr>
            <p:cNvPr id="32" name="文本框 31"/>
            <p:cNvSpPr txBox="1"/>
            <p:nvPr/>
          </p:nvSpPr>
          <p:spPr>
            <a:xfrm>
              <a:off x="2021129" y="2596928"/>
              <a:ext cx="3477387"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3000" dirty="0">
                  <a:solidFill>
                    <a:srgbClr val="526188"/>
                  </a:solidFill>
                  <a:ea typeface="標楷體" panose="03000509000000000000" pitchFamily="65" charset="-120"/>
                </a:rPr>
                <a:t>概念產品製作</a:t>
              </a:r>
              <a:endParaRPr lang="zh-CN" altLang="en-US" sz="3000" dirty="0">
                <a:solidFill>
                  <a:srgbClr val="526188"/>
                </a:solidFill>
                <a:ea typeface="標楷體" panose="03000509000000000000" pitchFamily="65" charset="-120"/>
              </a:endParaRPr>
            </a:p>
          </p:txBody>
        </p:sp>
        <p:sp>
          <p:nvSpPr>
            <p:cNvPr id="33" name="文本框 32"/>
            <p:cNvSpPr txBox="1"/>
            <p:nvPr/>
          </p:nvSpPr>
          <p:spPr>
            <a:xfrm>
              <a:off x="2048629" y="3079931"/>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4" name="组合 33"/>
          <p:cNvGrpSpPr/>
          <p:nvPr/>
        </p:nvGrpSpPr>
        <p:grpSpPr>
          <a:xfrm>
            <a:off x="2224328" y="4310496"/>
            <a:ext cx="3504888" cy="1095262"/>
            <a:chOff x="2021129" y="2596928"/>
            <a:chExt cx="3504888" cy="1095262"/>
          </a:xfrm>
        </p:grpSpPr>
        <p:sp>
          <p:nvSpPr>
            <p:cNvPr id="35" name="文本框 34"/>
            <p:cNvSpPr txBox="1"/>
            <p:nvPr/>
          </p:nvSpPr>
          <p:spPr>
            <a:xfrm>
              <a:off x="2021129" y="2596928"/>
              <a:ext cx="3504888"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印刷電路板</a:t>
              </a:r>
              <a:r>
                <a:rPr lang="en-US" altLang="zh-CN" sz="3000" dirty="0">
                  <a:solidFill>
                    <a:srgbClr val="526188"/>
                  </a:solidFill>
                  <a:ea typeface="標楷體" panose="03000509000000000000" pitchFamily="65" charset="-120"/>
                </a:rPr>
                <a:t>-PCB</a:t>
              </a:r>
              <a:endParaRPr lang="zh-CN" altLang="en-US" sz="3000" dirty="0">
                <a:solidFill>
                  <a:srgbClr val="526188"/>
                </a:solidFill>
                <a:ea typeface="標楷體" panose="03000509000000000000" pitchFamily="65" charset="-120"/>
              </a:endParaRPr>
            </a:p>
          </p:txBody>
        </p:sp>
        <p:sp>
          <p:nvSpPr>
            <p:cNvPr id="36" name="文本框 35"/>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7" name="组合 36"/>
          <p:cNvGrpSpPr/>
          <p:nvPr/>
        </p:nvGrpSpPr>
        <p:grpSpPr>
          <a:xfrm>
            <a:off x="7571815" y="4310496"/>
            <a:ext cx="3504888" cy="1095262"/>
            <a:chOff x="2021129" y="2596928"/>
            <a:chExt cx="3504888" cy="1095262"/>
          </a:xfrm>
        </p:grpSpPr>
        <p:sp>
          <p:nvSpPr>
            <p:cNvPr id="38" name="文本框 37"/>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3000" dirty="0">
                  <a:solidFill>
                    <a:srgbClr val="526188"/>
                  </a:solidFill>
                  <a:ea typeface="標楷體" panose="03000509000000000000" pitchFamily="65" charset="-120"/>
                  <a:cs typeface="文泉驿等宽微米黑" panose="020B0606030804020204" pitchFamily="34" charset="-122"/>
                </a:rPr>
                <a:t>總結</a:t>
              </a:r>
            </a:p>
          </p:txBody>
        </p:sp>
        <p:sp>
          <p:nvSpPr>
            <p:cNvPr id="39" name="文本框 38"/>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nvGrpSpPr>
          <p:cNvPr id="9" name="群組 8">
            <a:extLst>
              <a:ext uri="{FF2B5EF4-FFF2-40B4-BE49-F238E27FC236}">
                <a16:creationId xmlns:a16="http://schemas.microsoft.com/office/drawing/2014/main" id="{E3626091-D453-C4A1-2748-42A6B514D639}"/>
              </a:ext>
            </a:extLst>
          </p:cNvPr>
          <p:cNvGrpSpPr/>
          <p:nvPr/>
        </p:nvGrpSpPr>
        <p:grpSpPr>
          <a:xfrm>
            <a:off x="5040552" y="2860997"/>
            <a:ext cx="3088303" cy="1956106"/>
            <a:chOff x="5633022" y="2249677"/>
            <a:chExt cx="2798524" cy="1674730"/>
          </a:xfrm>
        </p:grpSpPr>
        <p:pic>
          <p:nvPicPr>
            <p:cNvPr id="6" name="圖片 5" descr="一張含有 文字, 螢幕擷取畫面, 軟體, 電腦圖示 的圖片&#10;&#10;自動產生的描述">
              <a:extLst>
                <a:ext uri="{FF2B5EF4-FFF2-40B4-BE49-F238E27FC236}">
                  <a16:creationId xmlns:a16="http://schemas.microsoft.com/office/drawing/2014/main" id="{17756022-F675-305F-DB99-346B74F2CC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25" b="70640"/>
            <a:stretch/>
          </p:blipFill>
          <p:spPr>
            <a:xfrm>
              <a:off x="5633023" y="2249677"/>
              <a:ext cx="2798523" cy="1159513"/>
            </a:xfrm>
            <a:prstGeom prst="rect">
              <a:avLst/>
            </a:prstGeom>
          </p:spPr>
        </p:pic>
        <p:pic>
          <p:nvPicPr>
            <p:cNvPr id="7" name="圖片 6" descr="一張含有 文字, 螢幕擷取畫面, 軟體, 電腦圖示 的圖片&#10;&#10;自動產生的描述">
              <a:extLst>
                <a:ext uri="{FF2B5EF4-FFF2-40B4-BE49-F238E27FC236}">
                  <a16:creationId xmlns:a16="http://schemas.microsoft.com/office/drawing/2014/main" id="{9447FFD9-14C3-EB54-FB7C-585593A17A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044" b="22960"/>
            <a:stretch/>
          </p:blipFill>
          <p:spPr>
            <a:xfrm>
              <a:off x="5633022" y="3390390"/>
              <a:ext cx="2798523" cy="534017"/>
            </a:xfrm>
            <a:prstGeom prst="rect">
              <a:avLst/>
            </a:prstGeom>
          </p:spPr>
        </p:pic>
      </p:grpSp>
      <p:grpSp>
        <p:nvGrpSpPr>
          <p:cNvPr id="12" name="群組 11">
            <a:extLst>
              <a:ext uri="{FF2B5EF4-FFF2-40B4-BE49-F238E27FC236}">
                <a16:creationId xmlns:a16="http://schemas.microsoft.com/office/drawing/2014/main" id="{15D4ED94-EB96-D588-0DEE-5BB719D64AB0}"/>
              </a:ext>
            </a:extLst>
          </p:cNvPr>
          <p:cNvGrpSpPr/>
          <p:nvPr/>
        </p:nvGrpSpPr>
        <p:grpSpPr>
          <a:xfrm>
            <a:off x="8628777" y="1948913"/>
            <a:ext cx="3170851" cy="4154443"/>
            <a:chOff x="8734235" y="1226595"/>
            <a:chExt cx="2681385" cy="3248972"/>
          </a:xfrm>
        </p:grpSpPr>
        <p:pic>
          <p:nvPicPr>
            <p:cNvPr id="10" name="圖片 9">
              <a:extLst>
                <a:ext uri="{FF2B5EF4-FFF2-40B4-BE49-F238E27FC236}">
                  <a16:creationId xmlns:a16="http://schemas.microsoft.com/office/drawing/2014/main" id="{326CC44E-AD98-4DA9-B1C4-7431E9459858}"/>
                </a:ext>
              </a:extLst>
            </p:cNvPr>
            <p:cNvPicPr>
              <a:picLocks noChangeAspect="1"/>
            </p:cNvPicPr>
            <p:nvPr/>
          </p:nvPicPr>
          <p:blipFill rotWithShape="1">
            <a:blip r:embed="rId4"/>
            <a:srcRect t="9630" b="68225"/>
            <a:stretch/>
          </p:blipFill>
          <p:spPr>
            <a:xfrm>
              <a:off x="8734235" y="1226595"/>
              <a:ext cx="2681385" cy="1320422"/>
            </a:xfrm>
            <a:prstGeom prst="rect">
              <a:avLst/>
            </a:prstGeom>
          </p:spPr>
        </p:pic>
        <p:pic>
          <p:nvPicPr>
            <p:cNvPr id="11" name="圖片 10">
              <a:extLst>
                <a:ext uri="{FF2B5EF4-FFF2-40B4-BE49-F238E27FC236}">
                  <a16:creationId xmlns:a16="http://schemas.microsoft.com/office/drawing/2014/main" id="{0FCF29B1-DAB5-99C1-A09A-D75BCD6B4923}"/>
                </a:ext>
              </a:extLst>
            </p:cNvPr>
            <p:cNvPicPr>
              <a:picLocks noChangeAspect="1"/>
            </p:cNvPicPr>
            <p:nvPr/>
          </p:nvPicPr>
          <p:blipFill rotWithShape="1">
            <a:blip r:embed="rId4"/>
            <a:srcRect t="67655"/>
            <a:stretch/>
          </p:blipFill>
          <p:spPr>
            <a:xfrm>
              <a:off x="8734235" y="2547017"/>
              <a:ext cx="2681385" cy="1928550"/>
            </a:xfrm>
            <a:prstGeom prst="rect">
              <a:avLst/>
            </a:prstGeom>
          </p:spPr>
        </p:pic>
      </p:grpSp>
      <p:pic>
        <p:nvPicPr>
          <p:cNvPr id="20" name="圖片 19" descr="一張含有 文字, 螢幕擷取畫面, 軟體, 作業系統 的圖片&#10;&#10;自動產生的描述">
            <a:extLst>
              <a:ext uri="{FF2B5EF4-FFF2-40B4-BE49-F238E27FC236}">
                <a16:creationId xmlns:a16="http://schemas.microsoft.com/office/drawing/2014/main" id="{F9517121-4A66-81A1-83F9-AE18584E2CB0}"/>
              </a:ext>
            </a:extLst>
          </p:cNvPr>
          <p:cNvPicPr>
            <a:picLocks noChangeAspect="1"/>
          </p:cNvPicPr>
          <p:nvPr/>
        </p:nvPicPr>
        <p:blipFill rotWithShape="1">
          <a:blip r:embed="rId5">
            <a:extLst>
              <a:ext uri="{28A0092B-C50C-407E-A947-70E740481C1C}">
                <a14:useLocalDpi xmlns:a14="http://schemas.microsoft.com/office/drawing/2010/main" val="0"/>
              </a:ext>
            </a:extLst>
          </a:blip>
          <a:srcRect t="9269" b="67751"/>
          <a:stretch/>
        </p:blipFill>
        <p:spPr>
          <a:xfrm>
            <a:off x="648432" y="2860997"/>
            <a:ext cx="3743688" cy="1959276"/>
          </a:xfrm>
          <a:prstGeom prst="rect">
            <a:avLst/>
          </a:prstGeom>
        </p:spPr>
      </p:pic>
    </p:spTree>
    <p:extLst>
      <p:ext uri="{BB962C8B-B14F-4D97-AF65-F5344CB8AC3E}">
        <p14:creationId xmlns:p14="http://schemas.microsoft.com/office/powerpoint/2010/main" val="275517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0770E22-91F1-A97C-46C6-05686E5B1F34}"/>
              </a:ext>
            </a:extLst>
          </p:cNvPr>
          <p:cNvSpPr>
            <a:spLocks noGrp="1"/>
          </p:cNvSpPr>
          <p:nvPr>
            <p:ph type="title"/>
          </p:nvPr>
        </p:nvSpPr>
        <p:spPr>
          <a:xfrm>
            <a:off x="1371599" y="294538"/>
            <a:ext cx="9895951" cy="1033669"/>
          </a:xfrm>
        </p:spPr>
        <p:txBody>
          <a:bodyPr>
            <a:normAutofit/>
          </a:bodyPr>
          <a:lstStyle/>
          <a:p>
            <a:r>
              <a:rPr lang="zh-TW" altLang="zh-TW" sz="4000" kern="100" dirty="0">
                <a:solidFill>
                  <a:schemeClr val="bg1"/>
                </a:solidFill>
                <a:effectLst/>
                <a:latin typeface="Calibri" panose="020F0502020204030204" pitchFamily="34" charset="0"/>
                <a:ea typeface="標楷體" panose="03000509000000000000" pitchFamily="65" charset="-120"/>
                <a:cs typeface="Times New Roman" panose="02020603050405020304" pitchFamily="18" charset="0"/>
              </a:rPr>
              <a:t>麵包板</a:t>
            </a:r>
            <a:endParaRPr lang="zh-TW" altLang="en-US" sz="4000" dirty="0">
              <a:solidFill>
                <a:schemeClr val="bg1"/>
              </a:solidFill>
            </a:endParaRPr>
          </a:p>
        </p:txBody>
      </p:sp>
      <p:pic>
        <p:nvPicPr>
          <p:cNvPr id="4" name="圖片 2" descr="一張含有 電路, 電子工程, 電子產品, 電路元件 的圖片&#10;&#10;自動產生的描述">
            <a:extLst>
              <a:ext uri="{FF2B5EF4-FFF2-40B4-BE49-F238E27FC236}">
                <a16:creationId xmlns:a16="http://schemas.microsoft.com/office/drawing/2014/main" id="{6A4D610F-AAF1-4A80-A9F9-830B99B005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30608" b="22041"/>
          <a:stretch>
            <a:fillRect/>
          </a:stretch>
        </p:blipFill>
        <p:spPr bwMode="auto">
          <a:xfrm>
            <a:off x="698337" y="1891970"/>
            <a:ext cx="5102477" cy="202166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9984307-447F-A056-CEED-28CB838F15D5}"/>
              </a:ext>
            </a:extLst>
          </p:cNvPr>
          <p:cNvSpPr txBox="1"/>
          <p:nvPr/>
        </p:nvSpPr>
        <p:spPr>
          <a:xfrm>
            <a:off x="683570" y="3913632"/>
            <a:ext cx="5117244"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CN" altLang="en-US" dirty="0">
                <a:latin typeface="標楷體" panose="03000509000000000000" pitchFamily="65" charset="-120"/>
                <a:ea typeface="標楷體" panose="03000509000000000000" pitchFamily="65" charset="-120"/>
              </a:rPr>
              <a:t>環境感測</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6" name="圖片 5" descr="一張含有 電子產品, 電子工程, 電氣線路, 電路元件 的圖片&#10;&#10;自動產生的描述">
            <a:extLst>
              <a:ext uri="{FF2B5EF4-FFF2-40B4-BE49-F238E27FC236}">
                <a16:creationId xmlns:a16="http://schemas.microsoft.com/office/drawing/2014/main" id="{F9C97820-6571-51E6-F72E-213A34A6AE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25" t="33692" b="20487"/>
          <a:stretch/>
        </p:blipFill>
        <p:spPr bwMode="auto">
          <a:xfrm>
            <a:off x="683570" y="4361971"/>
            <a:ext cx="5024046" cy="2021662"/>
          </a:xfrm>
          <a:prstGeom prst="rect">
            <a:avLst/>
          </a:prstGeom>
          <a:noFill/>
          <a:ln>
            <a:noFill/>
          </a:ln>
          <a:extLst>
            <a:ext uri="{53640926-AAD7-44D8-BBD7-CCE9431645EC}">
              <a14:shadowObscured xmlns:a14="http://schemas.microsoft.com/office/drawing/2010/main"/>
            </a:ext>
          </a:extLst>
        </p:spPr>
      </p:pic>
      <p:sp>
        <p:nvSpPr>
          <p:cNvPr id="7" name="文字方塊 6">
            <a:extLst>
              <a:ext uri="{FF2B5EF4-FFF2-40B4-BE49-F238E27FC236}">
                <a16:creationId xmlns:a16="http://schemas.microsoft.com/office/drawing/2014/main" id="{5F2C3BE0-7D9F-CDCF-09C9-806C3DC0F607}"/>
              </a:ext>
            </a:extLst>
          </p:cNvPr>
          <p:cNvSpPr txBox="1"/>
          <p:nvPr/>
        </p:nvSpPr>
        <p:spPr>
          <a:xfrm>
            <a:off x="683570" y="6409661"/>
            <a:ext cx="5024046"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CN" altLang="en-US" dirty="0">
                <a:latin typeface="標楷體" panose="03000509000000000000" pitchFamily="65" charset="-120"/>
                <a:ea typeface="標楷體" panose="03000509000000000000" pitchFamily="65" charset="-120"/>
              </a:rPr>
              <a:t>錄製音頻</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9" name="文字方塊 8">
            <a:extLst>
              <a:ext uri="{FF2B5EF4-FFF2-40B4-BE49-F238E27FC236}">
                <a16:creationId xmlns:a16="http://schemas.microsoft.com/office/drawing/2014/main" id="{C7F8BB38-CBAE-AD33-CB16-95B4387E5C23}"/>
              </a:ext>
            </a:extLst>
          </p:cNvPr>
          <p:cNvSpPr txBox="1"/>
          <p:nvPr/>
        </p:nvSpPr>
        <p:spPr>
          <a:xfrm>
            <a:off x="6499151" y="5668444"/>
            <a:ext cx="4713277"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三</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 </a:t>
            </a:r>
            <a:r>
              <a:rPr lang="zh-CN" altLang="en-US" dirty="0">
                <a:latin typeface="標楷體" panose="03000509000000000000" pitchFamily="65" charset="-120"/>
                <a:ea typeface="標楷體" panose="03000509000000000000" pitchFamily="65" charset="-120"/>
              </a:rPr>
              <a:t>播放聲音</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11" name="圖片 10" descr="一張含有 電子產品, 電子工程, 電子裝置, 電氣線路 的圖片&#10;&#10;自動產生的描述">
            <a:extLst>
              <a:ext uri="{FF2B5EF4-FFF2-40B4-BE49-F238E27FC236}">
                <a16:creationId xmlns:a16="http://schemas.microsoft.com/office/drawing/2014/main" id="{382B1DEB-7E80-FE73-E178-29FF1686BC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48" t="6046" r="16783" b="19898"/>
          <a:stretch/>
        </p:blipFill>
        <p:spPr bwMode="auto">
          <a:xfrm>
            <a:off x="6499151" y="2236116"/>
            <a:ext cx="4713277" cy="33963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215191"/>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3"/>
            <a:stretch>
              <a:fillRect/>
            </a:stretch>
          </p:blipFill>
          <p:spPr>
            <a:xfrm>
              <a:off x="8811925" y="5470844"/>
              <a:ext cx="573074" cy="652329"/>
            </a:xfrm>
            <a:prstGeom prst="rect">
              <a:avLst/>
            </a:prstGeom>
          </p:spPr>
        </p:pic>
        <p:pic>
          <p:nvPicPr>
            <p:cNvPr id="8" name="图片 7"/>
            <p:cNvPicPr>
              <a:picLocks noChangeAspect="1"/>
            </p:cNvPicPr>
            <p:nvPr/>
          </p:nvPicPr>
          <p:blipFill>
            <a:blip r:embed="rId4"/>
            <a:stretch>
              <a:fillRect/>
            </a:stretch>
          </p:blipFill>
          <p:spPr>
            <a:xfrm>
              <a:off x="7483297" y="4565510"/>
              <a:ext cx="1438781" cy="1231499"/>
            </a:xfrm>
            <a:prstGeom prst="rect">
              <a:avLst/>
            </a:prstGeom>
          </p:spPr>
        </p:pic>
        <p:pic>
          <p:nvPicPr>
            <p:cNvPr id="9" name="图片 8"/>
            <p:cNvPicPr>
              <a:picLocks noChangeAspect="1"/>
            </p:cNvPicPr>
            <p:nvPr/>
          </p:nvPicPr>
          <p:blipFill>
            <a:blip r:embed="rId5"/>
            <a:stretch>
              <a:fillRect/>
            </a:stretch>
          </p:blipFill>
          <p:spPr>
            <a:xfrm>
              <a:off x="6698566" y="879190"/>
              <a:ext cx="3828620" cy="3298222"/>
            </a:xfrm>
            <a:prstGeom prst="rect">
              <a:avLst/>
            </a:prstGeom>
          </p:spPr>
        </p:pic>
        <p:pic>
          <p:nvPicPr>
            <p:cNvPr id="10" name="图片 9"/>
            <p:cNvPicPr>
              <a:picLocks noChangeAspect="1"/>
            </p:cNvPicPr>
            <p:nvPr/>
          </p:nvPicPr>
          <p:blipFill>
            <a:blip r:embed="rId6">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7"/>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6600" dirty="0">
                <a:solidFill>
                  <a:srgbClr val="526188"/>
                </a:solidFill>
                <a:ea typeface="標楷體" panose="03000509000000000000" pitchFamily="65" charset="-120"/>
              </a:rPr>
              <a:t>印刷電路板</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PRINTED CIRCUIT BOARD</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PART.3</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71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圖片 13" descr="一張含有 文字, 螢幕擷取畫面, 數字, 軟體 的圖片&#10;&#10;自動產生的描述">
            <a:extLst>
              <a:ext uri="{FF2B5EF4-FFF2-40B4-BE49-F238E27FC236}">
                <a16:creationId xmlns:a16="http://schemas.microsoft.com/office/drawing/2014/main" id="{79FA8517-9147-45A5-E081-4F8A04A8DB8D}"/>
              </a:ext>
            </a:extLst>
          </p:cNvPr>
          <p:cNvPicPr>
            <a:picLocks noChangeAspect="1"/>
          </p:cNvPicPr>
          <p:nvPr/>
        </p:nvPicPr>
        <p:blipFill rotWithShape="1">
          <a:blip r:embed="rId2"/>
          <a:srcRect r="21552"/>
          <a:stretch/>
        </p:blipFill>
        <p:spPr>
          <a:xfrm>
            <a:off x="3809238" y="1039001"/>
            <a:ext cx="8117236" cy="4779997"/>
          </a:xfrm>
          <a:prstGeom prst="rect">
            <a:avLst/>
          </a:prstGeom>
        </p:spPr>
      </p:pic>
      <p:sp useBgFill="1">
        <p:nvSpPr>
          <p:cNvPr id="43" name="Freeform: Shape 4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altLang="zh-TW" sz="2800"/>
              <a:t>PCB- </a:t>
            </a:r>
            <a:r>
              <a:rPr lang="zh-CN" altLang="en-US" sz="2800"/>
              <a:t>簡介</a:t>
            </a:r>
            <a:endParaRPr lang="en-US" altLang="zh-TW" sz="2800"/>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文字方塊 7">
            <a:extLst>
              <a:ext uri="{FF2B5EF4-FFF2-40B4-BE49-F238E27FC236}">
                <a16:creationId xmlns:a16="http://schemas.microsoft.com/office/drawing/2014/main" id="{F3BDAB72-2056-3B84-679A-DFB1E4ECFCE0}"/>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zh-TW" altLang="en-US" sz="1700" dirty="0"/>
              <a:t>縮小體積</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增加電路的美觀和穩定性</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減少和接獲使空焊造成的錯誤</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175963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br>
              <a:rPr lang="en-US" altLang="zh-TW" dirty="0"/>
            </a:br>
            <a:r>
              <a:rPr lang="zh-CN" altLang="en-US" dirty="0"/>
              <a:t>實驗</a:t>
            </a:r>
            <a:r>
              <a:rPr lang="en-US" altLang="zh-CN" dirty="0"/>
              <a:t>PCB</a:t>
            </a:r>
            <a:r>
              <a:rPr lang="zh-CN" altLang="en-US" dirty="0"/>
              <a:t>板子</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6" descr="一張含有 電子工程, 電氣線路, 電子元件, 電路元件 的圖片&#10;&#10;自動產生的描述">
            <a:extLst>
              <a:ext uri="{FF2B5EF4-FFF2-40B4-BE49-F238E27FC236}">
                <a16:creationId xmlns:a16="http://schemas.microsoft.com/office/drawing/2014/main" id="{A627FC2D-E7CE-E676-18B3-5B241AA5EC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750" t="3851" r="10814" b="8273"/>
          <a:stretch>
            <a:fillRect/>
          </a:stretch>
        </p:blipFill>
        <p:spPr bwMode="auto">
          <a:xfrm>
            <a:off x="4499913" y="1389276"/>
            <a:ext cx="5711456" cy="465536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7F31EF0-9419-4E2B-BEFF-4E26881329C5}"/>
              </a:ext>
            </a:extLst>
          </p:cNvPr>
          <p:cNvSpPr txBox="1"/>
          <p:nvPr/>
        </p:nvSpPr>
        <p:spPr>
          <a:xfrm>
            <a:off x="4497239" y="6192996"/>
            <a:ext cx="5711456" cy="369332"/>
          </a:xfrm>
          <a:prstGeom prst="rect">
            <a:avLst/>
          </a:prstGeom>
          <a:noFill/>
        </p:spPr>
        <p:txBody>
          <a:bodyPr wrap="square">
            <a:spAutoFit/>
          </a:bodyPr>
          <a:lstStyle/>
          <a:p>
            <a:pPr algn="ctr"/>
            <a:r>
              <a:rPr lang="zh-CN" altLang="en-US" dirty="0">
                <a:latin typeface="標楷體" panose="03000509000000000000" pitchFamily="65" charset="-120"/>
                <a:ea typeface="標楷體" panose="03000509000000000000" pitchFamily="65" charset="-120"/>
              </a:rPr>
              <a:t>測試版</a:t>
            </a:r>
            <a:r>
              <a:rPr lang="zh-TW" altLang="en-US" dirty="0">
                <a:latin typeface="標楷體" panose="03000509000000000000" pitchFamily="65" charset="-120"/>
                <a:ea typeface="標楷體" panose="03000509000000000000" pitchFamily="65" charset="-120"/>
              </a:rPr>
              <a:t>連接效果圖</a:t>
            </a:r>
          </a:p>
        </p:txBody>
      </p:sp>
    </p:spTree>
    <p:extLst>
      <p:ext uri="{BB962C8B-B14F-4D97-AF65-F5344CB8AC3E}">
        <p14:creationId xmlns:p14="http://schemas.microsoft.com/office/powerpoint/2010/main" val="2626328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br>
              <a:rPr lang="en-US" altLang="zh-TW" dirty="0"/>
            </a:br>
            <a:r>
              <a:rPr lang="en-US" altLang="zh-CN" dirty="0"/>
              <a:t>PCB</a:t>
            </a:r>
            <a:r>
              <a:rPr lang="zh-CN" altLang="en-US" dirty="0"/>
              <a:t>板子 </a:t>
            </a:r>
            <a:r>
              <a:rPr lang="en-US" altLang="zh-CN" dirty="0"/>
              <a:t>- </a:t>
            </a:r>
            <a:r>
              <a:rPr lang="zh-CN" altLang="en-US" dirty="0"/>
              <a:t>設計考量</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38200" y="1862965"/>
            <a:ext cx="10906246" cy="34871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線路</a:t>
            </a:r>
            <a:r>
              <a:rPr lang="zh-TW" altLang="en-US" sz="2500" b="1" u="sng" dirty="0">
                <a:latin typeface="標楷體" panose="03000509000000000000" pitchFamily="65" charset="-120"/>
                <a:ea typeface="標楷體" panose="03000509000000000000" pitchFamily="65" charset="-120"/>
              </a:rPr>
              <a:t>十分</a:t>
            </a:r>
            <a:r>
              <a:rPr lang="zh-CN" altLang="en-US" sz="2500" b="1" u="sng" dirty="0">
                <a:latin typeface="標楷體" panose="03000509000000000000" pitchFamily="65" charset="-120"/>
                <a:ea typeface="標楷體" panose="03000509000000000000" pitchFamily="65" charset="-120"/>
              </a:rPr>
              <a:t>混亂</a:t>
            </a:r>
            <a:r>
              <a:rPr lang="en-US" altLang="zh-CN" sz="2500" dirty="0">
                <a:latin typeface="標楷體" panose="03000509000000000000" pitchFamily="65" charset="-120"/>
                <a:ea typeface="標楷體" panose="03000509000000000000" pitchFamily="65" charset="-120"/>
              </a:rPr>
              <a:t>(</a:t>
            </a:r>
            <a:r>
              <a:rPr lang="zh-TW" altLang="en-US" sz="2500" dirty="0">
                <a:latin typeface="標楷體" panose="03000509000000000000" pitchFamily="65" charset="-120"/>
                <a:ea typeface="標楷體" panose="03000509000000000000" pitchFamily="65" charset="-120"/>
              </a:rPr>
              <a:t>杜邦線</a:t>
            </a:r>
            <a:r>
              <a:rPr lang="en-US" altLang="zh-TW" sz="2500" dirty="0">
                <a:latin typeface="標楷體" panose="03000509000000000000" pitchFamily="65" charset="-120"/>
                <a:ea typeface="標楷體" panose="03000509000000000000" pitchFamily="65" charset="-120"/>
              </a:rPr>
              <a:t>)</a:t>
            </a:r>
            <a:endParaRPr lang="en-US" altLang="zh-TW" sz="2500" b="1" u="sng"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產生</a:t>
            </a:r>
            <a:r>
              <a:rPr lang="zh-TW" altLang="en-US" sz="2500" b="1" u="sng" dirty="0">
                <a:latin typeface="標楷體" panose="03000509000000000000" pitchFamily="65" charset="-120"/>
                <a:ea typeface="標楷體" panose="03000509000000000000" pitchFamily="65" charset="-120"/>
              </a:rPr>
              <a:t>大量的阻抗</a:t>
            </a:r>
            <a:endParaRPr lang="en-US" altLang="zh-TW" sz="2500" b="1" u="sng" dirty="0">
              <a:latin typeface="標楷體" panose="03000509000000000000" pitchFamily="65" charset="-120"/>
              <a:ea typeface="標楷體" panose="03000509000000000000" pitchFamily="65" charset="-120"/>
            </a:endParaRPr>
          </a:p>
          <a:p>
            <a:pPr>
              <a:lnSpc>
                <a:spcPct val="150000"/>
              </a:lnSpc>
            </a:pPr>
            <a:r>
              <a:rPr lang="zh-CN" altLang="en-US" sz="2500" b="1" dirty="0">
                <a:latin typeface="標楷體" panose="03000509000000000000" pitchFamily="65" charset="-120"/>
                <a:ea typeface="標楷體" panose="03000509000000000000" pitchFamily="65" charset="-120"/>
              </a:rPr>
              <a:t>解決方法：</a:t>
            </a:r>
            <a:endParaRPr lang="en-US" altLang="zh-TW" sz="2500" b="1"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建立一個母座的介面</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統一外接信號的來源到控制板</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避免線路過於分散的問題</a:t>
            </a:r>
            <a:endParaRPr lang="en-US" altLang="zh-TW" sz="25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0226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9503141" y="144626"/>
            <a:ext cx="2327852"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螢幕擷取畫面, 樣式, 電路 的圖片&#10;&#10;自動產生的描述">
            <a:extLst>
              <a:ext uri="{FF2B5EF4-FFF2-40B4-BE49-F238E27FC236}">
                <a16:creationId xmlns:a16="http://schemas.microsoft.com/office/drawing/2014/main" id="{F50F0DE8-6C2F-2849-D3B8-7CC7DFB26C85}"/>
              </a:ext>
            </a:extLst>
          </p:cNvPr>
          <p:cNvPicPr>
            <a:picLocks noChangeAspect="1"/>
          </p:cNvPicPr>
          <p:nvPr/>
        </p:nvPicPr>
        <p:blipFill>
          <a:blip r:embed="rId2"/>
          <a:stretch>
            <a:fillRect/>
          </a:stretch>
        </p:blipFill>
        <p:spPr>
          <a:xfrm>
            <a:off x="361008" y="2577735"/>
            <a:ext cx="4537408" cy="4223048"/>
          </a:xfrm>
          <a:prstGeom prst="rect">
            <a:avLst/>
          </a:prstGeom>
        </p:spPr>
      </p:pic>
      <p:pic>
        <p:nvPicPr>
          <p:cNvPr id="4" name="圖片 3" descr="一張含有 文字, 螢幕擷取畫面, 海報, 平面設計 的圖片&#10;&#10;自動產生的描述">
            <a:extLst>
              <a:ext uri="{FF2B5EF4-FFF2-40B4-BE49-F238E27FC236}">
                <a16:creationId xmlns:a16="http://schemas.microsoft.com/office/drawing/2014/main" id="{51254B58-EFAC-B5BB-3A4B-CFA26769A5AC}"/>
              </a:ext>
            </a:extLst>
          </p:cNvPr>
          <p:cNvPicPr>
            <a:picLocks noChangeAspect="1"/>
          </p:cNvPicPr>
          <p:nvPr/>
        </p:nvPicPr>
        <p:blipFill>
          <a:blip r:embed="rId3"/>
          <a:stretch>
            <a:fillRect/>
          </a:stretch>
        </p:blipFill>
        <p:spPr>
          <a:xfrm>
            <a:off x="361007" y="144626"/>
            <a:ext cx="4537409" cy="2332186"/>
          </a:xfrm>
          <a:prstGeom prst="rect">
            <a:avLst/>
          </a:prstGeom>
        </p:spPr>
      </p:pic>
      <p:sp>
        <p:nvSpPr>
          <p:cNvPr id="6" name="文字方塊 5">
            <a:extLst>
              <a:ext uri="{FF2B5EF4-FFF2-40B4-BE49-F238E27FC236}">
                <a16:creationId xmlns:a16="http://schemas.microsoft.com/office/drawing/2014/main" id="{A070A3E3-DAF7-EACD-D64B-F372FB8BB0FF}"/>
              </a:ext>
            </a:extLst>
          </p:cNvPr>
          <p:cNvSpPr txBox="1"/>
          <p:nvPr/>
        </p:nvSpPr>
        <p:spPr>
          <a:xfrm>
            <a:off x="4904157" y="144626"/>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控制板</a:t>
            </a:r>
            <a:endParaRPr lang="zh-TW" altLang="en-US" dirty="0"/>
          </a:p>
        </p:txBody>
      </p:sp>
      <p:sp>
        <p:nvSpPr>
          <p:cNvPr id="7" name="文字方塊 6">
            <a:extLst>
              <a:ext uri="{FF2B5EF4-FFF2-40B4-BE49-F238E27FC236}">
                <a16:creationId xmlns:a16="http://schemas.microsoft.com/office/drawing/2014/main" id="{CE08DC35-DC87-AB66-B3E3-963FEFCF0674}"/>
              </a:ext>
            </a:extLst>
          </p:cNvPr>
          <p:cNvSpPr txBox="1"/>
          <p:nvPr/>
        </p:nvSpPr>
        <p:spPr>
          <a:xfrm>
            <a:off x="4904158" y="2534031"/>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非控制板</a:t>
            </a:r>
            <a:endParaRPr lang="zh-TW" altLang="en-US" dirty="0"/>
          </a:p>
        </p:txBody>
      </p:sp>
      <p:pic>
        <p:nvPicPr>
          <p:cNvPr id="5" name="圖片 4">
            <a:extLst>
              <a:ext uri="{FF2B5EF4-FFF2-40B4-BE49-F238E27FC236}">
                <a16:creationId xmlns:a16="http://schemas.microsoft.com/office/drawing/2014/main" id="{492DBD71-3732-5C87-C987-C8CC22B91A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08" t="23114" r="12677" b="6112"/>
          <a:stretch/>
        </p:blipFill>
        <p:spPr bwMode="auto">
          <a:xfrm>
            <a:off x="6390167" y="1571109"/>
            <a:ext cx="5051080" cy="51422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38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089432" y="393405"/>
            <a:ext cx="10044023" cy="655766"/>
          </a:xfrm>
        </p:spPr>
        <p:txBody>
          <a:bodyPr vert="horz" lIns="91440" tIns="45720" rIns="91440" bIns="45720" rtlCol="0" anchor="ctr">
            <a:normAutofit/>
          </a:bodyPr>
          <a:lstStyle/>
          <a:p>
            <a:r>
              <a:rPr lang="zh-CN" altLang="en-US" sz="4000" kern="1200" dirty="0">
                <a:solidFill>
                  <a:srgbClr val="FFFFFF"/>
                </a:solidFill>
                <a:latin typeface="標楷體" panose="03000509000000000000" pitchFamily="65" charset="-120"/>
                <a:ea typeface="標楷體" panose="03000509000000000000" pitchFamily="65" charset="-120"/>
              </a:rPr>
              <a:t>功能性範例短片</a:t>
            </a:r>
            <a:endParaRPr lang="zh-TW" altLang="en-US" sz="4000" kern="1200" dirty="0">
              <a:solidFill>
                <a:srgbClr val="FFFFFF"/>
              </a:solidFill>
              <a:latin typeface="標楷體" panose="03000509000000000000" pitchFamily="65" charset="-120"/>
              <a:ea typeface="標楷體" panose="03000509000000000000" pitchFamily="65" charset="-120"/>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線上媒體 2" title="topics video1">
            <a:hlinkClick r:id="" action="ppaction://media"/>
            <a:extLst>
              <a:ext uri="{FF2B5EF4-FFF2-40B4-BE49-F238E27FC236}">
                <a16:creationId xmlns:a16="http://schemas.microsoft.com/office/drawing/2014/main" id="{A0B20A09-6BEB-729F-B8C5-A931829B075F}"/>
              </a:ext>
            </a:extLst>
          </p:cNvPr>
          <p:cNvPicPr>
            <a:picLocks noRot="1" noChangeAspect="1"/>
          </p:cNvPicPr>
          <p:nvPr>
            <a:videoFile r:link="rId1"/>
          </p:nvPr>
        </p:nvPicPr>
        <p:blipFill>
          <a:blip r:embed="rId3"/>
          <a:stretch>
            <a:fillRect/>
          </a:stretch>
        </p:blipFill>
        <p:spPr>
          <a:xfrm>
            <a:off x="1058544" y="1074432"/>
            <a:ext cx="10074911" cy="5687875"/>
          </a:xfrm>
          <a:prstGeom prst="rect">
            <a:avLst/>
          </a:prstGeom>
        </p:spPr>
      </p:pic>
    </p:spTree>
    <p:extLst>
      <p:ext uri="{BB962C8B-B14F-4D97-AF65-F5344CB8AC3E}">
        <p14:creationId xmlns:p14="http://schemas.microsoft.com/office/powerpoint/2010/main" val="37574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6600" dirty="0">
                <a:solidFill>
                  <a:srgbClr val="526188"/>
                </a:solidFill>
                <a:ea typeface="標楷體" panose="03000509000000000000" pitchFamily="65" charset="-120"/>
                <a:cs typeface="文泉驿等宽微米黑" panose="020B0606030804020204" pitchFamily="34" charset="-122"/>
              </a:rPr>
              <a:t>總結</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CONCLUSION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PART.4</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42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6676" y="1840706"/>
            <a:ext cx="10515600" cy="4652169"/>
          </a:xfrm>
        </p:spPr>
        <p:txBody>
          <a:bodyPr>
            <a:normAutofit lnSpcReduction="10000"/>
          </a:bodyPr>
          <a:lstStyle/>
          <a:p>
            <a:pPr marL="0" indent="0">
              <a:lnSpc>
                <a:spcPct val="150000"/>
              </a:lnSpc>
              <a:buNone/>
            </a:pP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1</a:t>
            </a:r>
            <a:r>
              <a:rPr lang="en-US" altLang="zh-CN" sz="1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為什麼沒有採用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MQ</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系列氣體感應器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dirty="0">
                <a:latin typeface="標楷體" panose="03000509000000000000" pitchFamily="65" charset="-120"/>
                <a:ea typeface="標楷體" panose="03000509000000000000" pitchFamily="65" charset="-12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經過多次測試後認為濃度輸出數值不準確，但同時引進</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SCD40</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傳感器高精度輸出</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ppm</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二氧化碳</a:t>
            </a:r>
            <a:r>
              <a:rPr lang="zh-CN" altLang="en-US" sz="1800" dirty="0">
                <a:effectLst/>
                <a:latin typeface="標楷體" panose="03000509000000000000" pitchFamily="65" charset="-120"/>
                <a:ea typeface="標楷體" panose="03000509000000000000" pitchFamily="65" charset="-120"/>
                <a:cs typeface="Times New Roman" panose="02020603050405020304" pitchFamily="18" charset="0"/>
              </a:rPr>
              <a:t>。</a:t>
            </a:r>
            <a:endParaRPr lang="en-US" altLang="zh-CN" sz="18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2</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整個專題</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運用多少技術及如何開發？</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網站端</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有利用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PHP</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HTML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SQL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CSS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JavaScript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的</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Ajax</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請求資料實現異步更新等， 同時外掛</a:t>
            </a:r>
            <a:r>
              <a:rPr lang="en-US" altLang="zh-TW" sz="1800" kern="100" dirty="0" err="1">
                <a:latin typeface="標楷體" panose="03000509000000000000" pitchFamily="65" charset="-120"/>
                <a:ea typeface="標楷體" panose="03000509000000000000" pitchFamily="65" charset="-120"/>
                <a:cs typeface="Times New Roman" panose="02020603050405020304" pitchFamily="18" charset="0"/>
              </a:rPr>
              <a:t>Highcharts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和</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jQuery</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庫來動態更新圖表資料</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。控制板</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端</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：基於</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C</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語言。</a:t>
            </a:r>
            <a:endParaRPr lang="en-US" altLang="zh-CN"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3</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的應用方案和</a:t>
            </a:r>
            <a:r>
              <a:rPr lang="zh-CN" altLang="en-US" sz="1800" kern="100" dirty="0">
                <a:latin typeface="標楷體" panose="03000509000000000000" pitchFamily="65" charset="-120"/>
                <a:ea typeface="標楷體" panose="03000509000000000000" pitchFamily="65" charset="-120"/>
                <a:cs typeface="Times New Roman" panose="02020603050405020304" pitchFamily="18" charset="0"/>
              </a:rPr>
              <a:t>限制</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解決？</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本專題應用多個</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服務，包括台灣中央氣象局、</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Google Cloud Speech-to-Text 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等，</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應用程式介面等於一個賬戶的一把鑰匙獨一無二的，每一個賬戶都有各自的計算費用的條款，例如台灣中央氣象局每天只可以訪問</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5000</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次獲得數據，要如何突破這個限制，可以多註冊賬戶更改</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的密鑰，也是一個不錯免費的方法。</a:t>
            </a:r>
            <a:endParaRPr lang="zh-TW" altLang="en-US" sz="1800" kern="1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1221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6600" dirty="0">
                <a:solidFill>
                  <a:srgbClr val="526188"/>
                </a:solidFill>
                <a:ea typeface="標楷體" panose="03000509000000000000" pitchFamily="65" charset="-120"/>
              </a:rPr>
              <a:t>序論</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INTRODUCTION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3364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4</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在</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錄音後如何儲存錄音文件再發送到</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Line?</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內部的</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SPIFFS</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內，便可以進行聲音錄製，這些空間內部的資料不會因為沒有電而消失，再經過</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WI-FI</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傳輸到中轉服務器。</a:t>
            </a:r>
          </a:p>
          <a:p>
            <a:pPr marL="0" indent="0">
              <a:lnSpc>
                <a:spcPct val="150000"/>
              </a:lnSpc>
              <a:buNone/>
            </a:pPr>
            <a:endParaRPr lang="zh-TW" altLang="en-US" sz="1800" kern="100" dirty="0">
              <a:latin typeface="標楷體" panose="03000509000000000000" pitchFamily="65" charset="-120"/>
              <a:ea typeface="標楷體" panose="03000509000000000000" pitchFamily="65" charset="-120"/>
              <a:cs typeface="Times New Roman" panose="02020603050405020304" pitchFamily="18" charset="0"/>
            </a:endParaRPr>
          </a:p>
        </p:txBody>
      </p:sp>
      <p:grpSp>
        <p:nvGrpSpPr>
          <p:cNvPr id="8" name="群組 7">
            <a:extLst>
              <a:ext uri="{FF2B5EF4-FFF2-40B4-BE49-F238E27FC236}">
                <a16:creationId xmlns:a16="http://schemas.microsoft.com/office/drawing/2014/main" id="{3C7CFBC9-6DFC-BB3D-D10D-18C208A1F3D0}"/>
              </a:ext>
            </a:extLst>
          </p:cNvPr>
          <p:cNvGrpSpPr/>
          <p:nvPr/>
        </p:nvGrpSpPr>
        <p:grpSpPr>
          <a:xfrm>
            <a:off x="5858541" y="3551275"/>
            <a:ext cx="5495260" cy="2806422"/>
            <a:chOff x="4437321" y="3145329"/>
            <a:chExt cx="7499144" cy="3597079"/>
          </a:xfrm>
        </p:grpSpPr>
        <p:pic>
          <p:nvPicPr>
            <p:cNvPr id="4" name="圖片 3">
              <a:extLst>
                <a:ext uri="{FF2B5EF4-FFF2-40B4-BE49-F238E27FC236}">
                  <a16:creationId xmlns:a16="http://schemas.microsoft.com/office/drawing/2014/main" id="{62BC61E6-7C9B-EC9D-8C59-955AEB030B5B}"/>
                </a:ext>
              </a:extLst>
            </p:cNvPr>
            <p:cNvPicPr>
              <a:picLocks noChangeAspect="1"/>
            </p:cNvPicPr>
            <p:nvPr/>
          </p:nvPicPr>
          <p:blipFill rotWithShape="1">
            <a:blip r:embed="rId3"/>
            <a:srcRect l="16918" t="4994" r="13610" b="48155"/>
            <a:stretch/>
          </p:blipFill>
          <p:spPr>
            <a:xfrm>
              <a:off x="4437321" y="3145329"/>
              <a:ext cx="7499144" cy="3597079"/>
            </a:xfrm>
            <a:prstGeom prst="rect">
              <a:avLst/>
            </a:prstGeom>
          </p:spPr>
        </p:pic>
        <p:cxnSp>
          <p:nvCxnSpPr>
            <p:cNvPr id="6" name="直線接點 5">
              <a:extLst>
                <a:ext uri="{FF2B5EF4-FFF2-40B4-BE49-F238E27FC236}">
                  <a16:creationId xmlns:a16="http://schemas.microsoft.com/office/drawing/2014/main" id="{870EFDF5-DE3A-5393-39FE-BA9EE186EBC8}"/>
                </a:ext>
              </a:extLst>
            </p:cNvPr>
            <p:cNvCxnSpPr>
              <a:cxnSpLocks/>
            </p:cNvCxnSpPr>
            <p:nvPr/>
          </p:nvCxnSpPr>
          <p:spPr>
            <a:xfrm>
              <a:off x="7442791" y="3296093"/>
              <a:ext cx="0" cy="332799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586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結論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個人</a:t>
            </a:r>
            <a:r>
              <a:rPr lang="zh-TW" altLang="zh-TW" sz="2400" dirty="0">
                <a:latin typeface="標楷體" panose="03000509000000000000" pitchFamily="65" charset="-120"/>
                <a:ea typeface="標楷體" panose="03000509000000000000" pitchFamily="65" charset="-120"/>
                <a:cs typeface="Times New Roman" panose="02020603050405020304" pitchFamily="18" charset="0"/>
              </a:rPr>
              <a:t>從零開始建構軟硬體</a:t>
            </a: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運用多方面的前後端架構建立系統</a:t>
            </a:r>
            <a:endPar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a:t>
            </a:r>
            <a:r>
              <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rPr>
              <a:t>ARM</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架構來建立主機控制端作為資料轉發中心伺服器系統</a:t>
            </a:r>
            <a:r>
              <a:rPr lang="zh-CN" altLang="en-US" sz="24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結合自行架構的</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SQL</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雲端資料庫以及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PHP</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網站軟體</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匯入</a:t>
            </a:r>
            <a:r>
              <a:rPr lang="en-US" altLang="zh-TW" sz="24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單晶片微控制器傳輸感應器的資訊</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網站查詢動態即時資訊及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Line API</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雙向推送的功能，搭建一套完整的系統雙向錄音通話、即時可視化數據及緊急通知功能</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535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未來優化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加上更多不同形態的感應器來交叉感測</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例如家中易燃氣體或，長者心跳檢測等，讓失救的機會不再存在</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優化</a:t>
            </a:r>
            <a:r>
              <a:rPr lang="en-US" altLang="zh-CN" sz="2400" kern="100" dirty="0">
                <a:effectLst/>
                <a:latin typeface="標楷體" panose="03000509000000000000" pitchFamily="65" charset="-120"/>
                <a:ea typeface="標楷體" panose="03000509000000000000" pitchFamily="65" charset="-120"/>
                <a:cs typeface="Times New Roman" panose="02020603050405020304" pitchFamily="18" charset="0"/>
              </a:rPr>
              <a:t>PCB</a:t>
            </a: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的設計和大小</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同時希望擴展結合</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4G/5G</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或物聯網功能，甚至配合消防救護單位自動報警及通知家屬能夠更完整更加便利的功能</a:t>
            </a:r>
          </a:p>
        </p:txBody>
      </p:sp>
    </p:spTree>
    <p:extLst>
      <p:ext uri="{BB962C8B-B14F-4D97-AF65-F5344CB8AC3E}">
        <p14:creationId xmlns:p14="http://schemas.microsoft.com/office/powerpoint/2010/main" val="188879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sz="5400" dirty="0"/>
              <a:t>個人啟發</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a:lnSpc>
                <a:spcPct val="150000"/>
              </a:lnSpc>
            </a:pPr>
            <a:r>
              <a:rPr lang="zh-TW" altLang="zh-TW" sz="2200" dirty="0">
                <a:effectLst/>
                <a:ea typeface="標楷體" panose="03000509000000000000" pitchFamily="65" charset="-120"/>
                <a:cs typeface="Times New Roman" panose="02020603050405020304" pitchFamily="18" charset="0"/>
              </a:rPr>
              <a:t>決策時，需要更加謹慎和深思熟慮</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犯錯的機會</a:t>
            </a:r>
            <a:r>
              <a:rPr lang="zh-CN" altLang="en-US" sz="22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避免重蹈覆轍</a:t>
            </a:r>
            <a:endParaRPr lang="en-US" altLang="zh-TW" sz="22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en-US" altLang="zh-CN" sz="2200" dirty="0">
                <a:effectLst/>
                <a:ea typeface="標楷體" panose="03000509000000000000" pitchFamily="65" charset="-120"/>
                <a:cs typeface="Times New Roman" panose="02020603050405020304" pitchFamily="18" charset="0"/>
              </a:rPr>
              <a:t>PCB</a:t>
            </a:r>
            <a:r>
              <a:rPr lang="zh-CN" altLang="en-US" sz="2200" dirty="0">
                <a:effectLst/>
                <a:ea typeface="標楷體" panose="03000509000000000000" pitchFamily="65" charset="-120"/>
                <a:cs typeface="Times New Roman" panose="02020603050405020304" pitchFamily="18" charset="0"/>
              </a:rPr>
              <a:t>應用</a:t>
            </a:r>
            <a:r>
              <a:rPr lang="zh-TW" altLang="en-US" sz="2200" dirty="0">
                <a:effectLst/>
                <a:ea typeface="標楷體" panose="03000509000000000000" pitchFamily="65" charset="-120"/>
                <a:cs typeface="Times New Roman" panose="02020603050405020304" pitchFamily="18" charset="0"/>
              </a:rPr>
              <a:t>電子元件技術</a:t>
            </a:r>
            <a:r>
              <a:rPr lang="zh-CN" altLang="en-US" sz="2200" dirty="0">
                <a:effectLst/>
                <a:ea typeface="標楷體" panose="03000509000000000000" pitchFamily="65" charset="-120"/>
                <a:cs typeface="Times New Roman" panose="02020603050405020304" pitchFamily="18" charset="0"/>
              </a:rPr>
              <a:t>及</a:t>
            </a:r>
            <a:r>
              <a:rPr lang="zh-TW" altLang="en-US" sz="2200" dirty="0">
                <a:effectLst/>
                <a:ea typeface="標楷體" panose="03000509000000000000" pitchFamily="65" charset="-120"/>
                <a:cs typeface="Times New Roman" panose="02020603050405020304" pitchFamily="18" charset="0"/>
              </a:rPr>
              <a:t>嵌入式系統和物聯網（</a:t>
            </a:r>
            <a:r>
              <a:rPr lang="en-US" altLang="zh-TW" sz="2200" dirty="0">
                <a:effectLst/>
                <a:ea typeface="標楷體" panose="03000509000000000000" pitchFamily="65" charset="-120"/>
                <a:cs typeface="Times New Roman" panose="02020603050405020304" pitchFamily="18" charset="0"/>
              </a:rPr>
              <a:t>IoT</a:t>
            </a:r>
            <a:r>
              <a:rPr lang="zh-TW" altLang="en-US" sz="2200" dirty="0">
                <a:effectLst/>
                <a:ea typeface="標楷體" panose="03000509000000000000" pitchFamily="65" charset="-120"/>
                <a:cs typeface="Times New Roman" panose="02020603050405020304" pitchFamily="18" charset="0"/>
              </a:rPr>
              <a:t>）</a:t>
            </a:r>
            <a:r>
              <a:rPr lang="zh-CN" altLang="en-US" sz="2200" dirty="0">
                <a:effectLst/>
                <a:ea typeface="標楷體" panose="03000509000000000000" pitchFamily="65" charset="-120"/>
                <a:cs typeface="Times New Roman" panose="02020603050405020304" pitchFamily="18" charset="0"/>
              </a:rPr>
              <a:t>系統</a:t>
            </a:r>
            <a:endParaRPr lang="en-US" altLang="zh-CN"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effectLst/>
                <a:ea typeface="標楷體" panose="03000509000000000000" pitchFamily="65" charset="-120"/>
                <a:cs typeface="Times New Roman" panose="02020603050405020304" pitchFamily="18" charset="0"/>
              </a:rPr>
              <a:t>所有的創新都是基於模仿的，先把前人經驗吸收</a:t>
            </a:r>
            <a:r>
              <a:rPr lang="zh-CN" altLang="en-US" sz="2200" dirty="0">
                <a:effectLst/>
                <a:ea typeface="標楷體" panose="03000509000000000000" pitchFamily="65" charset="-120"/>
                <a:cs typeface="Times New Roman" panose="02020603050405020304" pitchFamily="18" charset="0"/>
              </a:rPr>
              <a:t>加以理解</a:t>
            </a:r>
            <a:r>
              <a:rPr lang="zh-TW" altLang="en-US" sz="2200" dirty="0">
                <a:effectLst/>
                <a:ea typeface="標楷體" panose="03000509000000000000" pitchFamily="65" charset="-120"/>
                <a:cs typeface="Times New Roman" panose="02020603050405020304" pitchFamily="18" charset="0"/>
              </a:rPr>
              <a:t>，再創新進步</a:t>
            </a:r>
            <a:r>
              <a:rPr lang="zh-CN" altLang="en-US" sz="2200" dirty="0">
                <a:effectLst/>
                <a:ea typeface="標楷體" panose="03000509000000000000" pitchFamily="65" charset="-120"/>
                <a:cs typeface="Times New Roman" panose="02020603050405020304" pitchFamily="18" charset="0"/>
              </a:rPr>
              <a:t>。</a:t>
            </a:r>
            <a:endParaRPr lang="en-US" altLang="zh-CN"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effectLst/>
                <a:ea typeface="標楷體" panose="03000509000000000000" pitchFamily="65" charset="-120"/>
                <a:cs typeface="Times New Roman" panose="02020603050405020304" pitchFamily="18" charset="0"/>
              </a:rPr>
              <a:t>後端</a:t>
            </a:r>
            <a:r>
              <a:rPr lang="zh-CN" altLang="en-US" sz="2200" dirty="0">
                <a:effectLst/>
                <a:ea typeface="標楷體" panose="03000509000000000000" pitchFamily="65" charset="-120"/>
                <a:cs typeface="Times New Roman" panose="02020603050405020304" pitchFamily="18" charset="0"/>
              </a:rPr>
              <a:t>開發都不會被人發覺</a:t>
            </a:r>
            <a:endParaRPr lang="en-US" altLang="zh-TW" sz="2200" dirty="0">
              <a:effectLst/>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1831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文字, 地圖, 圖表, 螢幕擷取畫面 的圖片&#10;&#10;自動產生的描述">
            <a:extLst>
              <a:ext uri="{FF2B5EF4-FFF2-40B4-BE49-F238E27FC236}">
                <a16:creationId xmlns:a16="http://schemas.microsoft.com/office/drawing/2014/main" id="{9E720769-BF96-7675-6B67-D739599E539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398" y="459942"/>
            <a:ext cx="11049203" cy="6215177"/>
          </a:xfrm>
          <a:prstGeom prst="rect">
            <a:avLst/>
          </a:prstGeom>
          <a:ln>
            <a:noFill/>
          </a:ln>
        </p:spPr>
      </p:pic>
      <p:sp>
        <p:nvSpPr>
          <p:cNvPr id="3" name="文字方塊 2">
            <a:extLst>
              <a:ext uri="{FF2B5EF4-FFF2-40B4-BE49-F238E27FC236}">
                <a16:creationId xmlns:a16="http://schemas.microsoft.com/office/drawing/2014/main" id="{66C815C9-4403-4E11-7C26-E11068A3F8A2}"/>
              </a:ext>
            </a:extLst>
          </p:cNvPr>
          <p:cNvSpPr txBox="1"/>
          <p:nvPr/>
        </p:nvSpPr>
        <p:spPr>
          <a:xfrm>
            <a:off x="-1772" y="45305"/>
            <a:ext cx="6097772" cy="369332"/>
          </a:xfrm>
          <a:prstGeom prst="rect">
            <a:avLst/>
          </a:prstGeom>
          <a:noFill/>
        </p:spPr>
        <p:txBody>
          <a:bodyPr wrap="square">
            <a:spAutoFit/>
          </a:bodyPr>
          <a:lstStyle/>
          <a:p>
            <a:pPr lvl="0"/>
            <a:r>
              <a:rPr lang="zh-TW" altLang="zh-TW" dirty="0">
                <a:latin typeface="標楷體" panose="03000509000000000000" pitchFamily="65" charset="-120"/>
                <a:ea typeface="標楷體" panose="03000509000000000000" pitchFamily="65" charset="-120"/>
              </a:rPr>
              <a:t>完整組織結構圖</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5675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a:extLst>
              <a:ext uri="{FF2B5EF4-FFF2-40B4-BE49-F238E27FC236}">
                <a16:creationId xmlns:a16="http://schemas.microsoft.com/office/drawing/2014/main" id="{EB5A6896-7374-2179-7788-A350D0D5898A}"/>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000" kern="1200" dirty="0">
                <a:solidFill>
                  <a:srgbClr val="FFFFFF"/>
                </a:solidFill>
                <a:latin typeface="+mj-lt"/>
                <a:ea typeface="+mj-ea"/>
                <a:cs typeface="+mj-cs"/>
              </a:rPr>
              <a:t>項目供應商</a:t>
            </a:r>
            <a:r>
              <a:rPr lang="en-US" altLang="zh-CN" sz="4000" dirty="0">
                <a:solidFill>
                  <a:srgbClr val="FFFFFF"/>
                </a:solidFill>
                <a:latin typeface="+mj-lt"/>
                <a:ea typeface="+mj-ea"/>
                <a:cs typeface="+mj-cs"/>
              </a:rPr>
              <a:t>/</a:t>
            </a:r>
            <a:r>
              <a:rPr lang="zh-CN" altLang="en-US" sz="4000" kern="1200" dirty="0">
                <a:solidFill>
                  <a:srgbClr val="FFFFFF"/>
                </a:solidFill>
                <a:latin typeface="+mj-lt"/>
                <a:ea typeface="+mj-ea"/>
                <a:cs typeface="+mj-cs"/>
              </a:rPr>
              <a:t>服務商</a:t>
            </a:r>
            <a:endParaRPr lang="en-US" altLang="zh-TW" sz="4000" kern="1200" dirty="0">
              <a:solidFill>
                <a:srgbClr val="FFFFFF"/>
              </a:solidFill>
              <a:latin typeface="+mj-lt"/>
              <a:ea typeface="+mj-ea"/>
              <a:cs typeface="+mj-cs"/>
            </a:endParaRPr>
          </a:p>
        </p:txBody>
      </p:sp>
      <p:pic>
        <p:nvPicPr>
          <p:cNvPr id="16" name="圖片 15" descr="一張含有 文字, 螢幕擷取畫面, 字型, 數字 的圖片&#10;&#10;自動產生的描述">
            <a:extLst>
              <a:ext uri="{FF2B5EF4-FFF2-40B4-BE49-F238E27FC236}">
                <a16:creationId xmlns:a16="http://schemas.microsoft.com/office/drawing/2014/main" id="{BB354DD0-B7B0-16E3-F9CF-9C955CC9D548}"/>
              </a:ext>
            </a:extLst>
          </p:cNvPr>
          <p:cNvPicPr>
            <a:picLocks noChangeAspect="1"/>
          </p:cNvPicPr>
          <p:nvPr/>
        </p:nvPicPr>
        <p:blipFill>
          <a:blip r:embed="rId2"/>
          <a:stretch>
            <a:fillRect/>
          </a:stretch>
        </p:blipFill>
        <p:spPr>
          <a:xfrm>
            <a:off x="764071" y="1966293"/>
            <a:ext cx="10663857" cy="4452160"/>
          </a:xfrm>
          <a:prstGeom prst="rect">
            <a:avLst/>
          </a:prstGeom>
        </p:spPr>
      </p:pic>
    </p:spTree>
    <p:extLst>
      <p:ext uri="{BB962C8B-B14F-4D97-AF65-F5344CB8AC3E}">
        <p14:creationId xmlns:p14="http://schemas.microsoft.com/office/powerpoint/2010/main" val="374720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一、前言</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a:bodyPr>
          <a:lstStyle/>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本地年齡層人口比例日漸趨向</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endParaRPr lang="en-US" altLang="zh-TW" sz="2400" kern="100" dirty="0">
              <a:effectLst/>
              <a:latin typeface="Calibri" panose="020F0502020204030204" pitchFamily="34" charset="0"/>
              <a:ea typeface="標楷體" panose="03000509000000000000" pitchFamily="65" charset="-120"/>
              <a:cs typeface="Times New Roman" panose="02020603050405020304" pitchFamily="18" charset="0"/>
            </a:endParaRPr>
          </a:p>
          <a:p>
            <a:pPr indent="304800">
              <a:lnSpc>
                <a:spcPct val="200000"/>
              </a:lnSpc>
            </a:pPr>
            <a:r>
              <a:rPr lang="zh-CN" altLang="en-US" sz="2400" kern="100" dirty="0">
                <a:effectLst/>
                <a:latin typeface="Calibri" panose="020F0502020204030204" pitchFamily="34" charset="0"/>
                <a:ea typeface="標楷體" panose="03000509000000000000" pitchFamily="65" charset="-120"/>
                <a:cs typeface="Times New Roman" panose="02020603050405020304" pitchFamily="18" charset="0"/>
              </a:rPr>
              <a:t>如何實現</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養兒防老？</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304800">
              <a:lnSpc>
                <a:spcPct val="200000"/>
              </a:lnSpc>
            </a:pPr>
            <a:r>
              <a:rPr lang="zh-TW" altLang="zh-TW" sz="2400" kern="100" dirty="0">
                <a:latin typeface="Calibri" panose="020F0502020204030204" pitchFamily="34" charset="0"/>
                <a:ea typeface="標楷體" panose="03000509000000000000" pitchFamily="65" charset="-120"/>
                <a:cs typeface="Times New Roman" panose="02020603050405020304" pitchFamily="18" charset="0"/>
              </a:rPr>
              <a:t>如何</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年輕一輩加強照顧</a:t>
            </a:r>
            <a:r>
              <a:rPr lang="zh-CN" altLang="en-US" sz="2400" kern="100" dirty="0">
                <a:effectLst/>
                <a:latin typeface="Calibri" panose="020F0502020204030204" pitchFamily="34" charset="0"/>
                <a:ea typeface="標楷體" panose="03000509000000000000" pitchFamily="65" charset="-120"/>
                <a:cs typeface="Times New Roman" panose="02020603050405020304" pitchFamily="18" charset="0"/>
              </a:rPr>
              <a:t>？</a:t>
            </a:r>
            <a:endParaRPr lang="en-US" altLang="zh-CN" sz="2400" kern="100" dirty="0">
              <a:effectLst/>
              <a:latin typeface="Calibri" panose="020F0502020204030204" pitchFamily="34" charset="0"/>
              <a:ea typeface="標楷體" panose="03000509000000000000" pitchFamily="65" charset="-120"/>
              <a:cs typeface="Times New Roman" panose="02020603050405020304" pitchFamily="18" charset="0"/>
            </a:endParaRPr>
          </a:p>
          <a:p>
            <a:pPr indent="304800">
              <a:lnSpc>
                <a:spcPct val="200000"/>
              </a:lnSpc>
            </a:pPr>
            <a:r>
              <a:rPr lang="zh-CN" altLang="en-US" sz="2400" kern="100" dirty="0">
                <a:effectLst/>
                <a:latin typeface="Calibri" panose="020F0502020204030204" pitchFamily="34" charset="0"/>
                <a:ea typeface="標楷體" panose="03000509000000000000" pitchFamily="65" charset="-120"/>
                <a:cs typeface="Times New Roman" panose="02020603050405020304" pitchFamily="18" charset="0"/>
              </a:rPr>
              <a:t>但</a:t>
            </a:r>
            <a:r>
              <a:rPr lang="zh-CN" altLang="en-US" sz="2400" b="1" u="sng" kern="100" dirty="0">
                <a:effectLst/>
                <a:latin typeface="Calibri" panose="020F0502020204030204" pitchFamily="34" charset="0"/>
                <a:ea typeface="標楷體" panose="03000509000000000000" pitchFamily="65" charset="-120"/>
                <a:cs typeface="Times New Roman" panose="02020603050405020304" pitchFamily="18" charset="0"/>
              </a:rPr>
              <a:t>必須</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同時不放棄工作背景下</a:t>
            </a:r>
            <a:r>
              <a:rPr lang="zh-CN" altLang="en-US" sz="2400" kern="100" dirty="0">
                <a:effectLst/>
                <a:highlight>
                  <a:srgbClr val="FFFF00"/>
                </a:highlight>
                <a:latin typeface="Calibri" panose="020F0502020204030204" pitchFamily="34" charset="0"/>
                <a:ea typeface="標楷體" panose="03000509000000000000" pitchFamily="65" charset="-120"/>
                <a:cs typeface="Times New Roman" panose="02020603050405020304" pitchFamily="18" charset="0"/>
              </a:rPr>
              <a:t>照顧</a:t>
            </a:r>
            <a:r>
              <a:rPr lang="zh-CN" altLang="en-US" sz="2400" kern="100" dirty="0">
                <a:effectLst/>
                <a:latin typeface="Calibri" panose="020F0502020204030204" pitchFamily="34" charset="0"/>
                <a:ea typeface="標楷體" panose="03000509000000000000" pitchFamily="65" charset="-120"/>
                <a:cs typeface="Times New Roman" panose="02020603050405020304" pitchFamily="18" charset="0"/>
              </a:rPr>
              <a:t>及</a:t>
            </a:r>
            <a:r>
              <a:rPr lang="zh-CN" altLang="en-US" sz="2400" kern="100" dirty="0">
                <a:effectLst/>
                <a:highlight>
                  <a:srgbClr val="FFFF00"/>
                </a:highlight>
                <a:latin typeface="Calibri" panose="020F0502020204030204" pitchFamily="34" charset="0"/>
                <a:ea typeface="標楷體" panose="03000509000000000000" pitchFamily="65" charset="-120"/>
                <a:cs typeface="Times New Roman" panose="02020603050405020304" pitchFamily="18" charset="0"/>
              </a:rPr>
              <a:t>溝通</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而作探討。</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9215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二、研究動機與目的</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Autofit/>
          </a:bodyPr>
          <a:lstStyle/>
          <a:p>
            <a:pPr indent="0">
              <a:lnSpc>
                <a:spcPct val="150000"/>
              </a:lnSpc>
              <a:buNone/>
            </a:pPr>
            <a:r>
              <a:rPr lang="zh-CN" altLang="en-US" sz="2400" b="1" dirty="0">
                <a:effectLst/>
                <a:ea typeface="標楷體" panose="03000509000000000000" pitchFamily="65" charset="-120"/>
                <a:cs typeface="Times New Roman" panose="02020603050405020304" pitchFamily="18" charset="0"/>
              </a:rPr>
              <a:t>問題：</a:t>
            </a:r>
            <a:endParaRPr lang="en-US" altLang="zh-TW" sz="2400" b="1" dirty="0">
              <a:effectLst/>
              <a:ea typeface="標楷體" panose="03000509000000000000" pitchFamily="65" charset="-120"/>
              <a:cs typeface="Times New Roman" panose="02020603050405020304" pitchFamily="18" charset="0"/>
            </a:endParaRPr>
          </a:p>
          <a:p>
            <a:pPr indent="304800">
              <a:lnSpc>
                <a:spcPct val="150000"/>
              </a:lnSpc>
            </a:pPr>
            <a:r>
              <a:rPr lang="zh-TW" altLang="zh-TW" sz="2400" dirty="0">
                <a:effectLst/>
                <a:ea typeface="標楷體" panose="03000509000000000000" pitchFamily="65" charset="-120"/>
                <a:cs typeface="Times New Roman" panose="02020603050405020304" pitchFamily="18" charset="0"/>
              </a:rPr>
              <a:t>身體</a:t>
            </a:r>
            <a:r>
              <a:rPr lang="zh-CN" altLang="en-US" sz="2400" dirty="0">
                <a:effectLst/>
                <a:ea typeface="標楷體" panose="03000509000000000000" pitchFamily="65" charset="-120"/>
                <a:cs typeface="Times New Roman" panose="02020603050405020304" pitchFamily="18" charset="0"/>
              </a:rPr>
              <a:t>：</a:t>
            </a:r>
            <a:r>
              <a:rPr lang="zh-TW" altLang="zh-TW" sz="2400" dirty="0">
                <a:effectLst/>
                <a:ea typeface="標楷體" panose="03000509000000000000" pitchFamily="65" charset="-120"/>
                <a:cs typeface="Times New Roman" panose="02020603050405020304" pitchFamily="18" charset="0"/>
              </a:rPr>
              <a:t>虛弱多病</a:t>
            </a:r>
            <a:r>
              <a:rPr lang="zh-CN" altLang="en-US" sz="2400" dirty="0">
                <a:effectLst/>
                <a:ea typeface="標楷體" panose="03000509000000000000" pitchFamily="65" charset="-120"/>
                <a:cs typeface="Times New Roman" panose="02020603050405020304" pitchFamily="18" charset="0"/>
              </a:rPr>
              <a:t>，</a:t>
            </a:r>
            <a:r>
              <a:rPr lang="zh-TW" altLang="zh-TW" sz="2400" dirty="0">
                <a:effectLst/>
                <a:ea typeface="標楷體" panose="03000509000000000000" pitchFamily="65" charset="-120"/>
                <a:cs typeface="Times New Roman" panose="02020603050405020304" pitchFamily="18" charset="0"/>
              </a:rPr>
              <a:t>需照顧或留意</a:t>
            </a:r>
            <a:endParaRPr lang="en-US" altLang="zh-TW" sz="2400" dirty="0">
              <a:effectLst/>
              <a:ea typeface="標楷體" panose="03000509000000000000" pitchFamily="65" charset="-120"/>
              <a:cs typeface="Times New Roman" panose="02020603050405020304" pitchFamily="18" charset="0"/>
            </a:endParaRPr>
          </a:p>
          <a:p>
            <a:pPr indent="304800">
              <a:lnSpc>
                <a:spcPct val="150000"/>
              </a:lnSpc>
            </a:pPr>
            <a:r>
              <a:rPr lang="zh-TW" altLang="zh-TW" sz="2400" dirty="0">
                <a:effectLst/>
                <a:ea typeface="標楷體" panose="03000509000000000000" pitchFamily="65" charset="-120"/>
                <a:cs typeface="Times New Roman" panose="02020603050405020304" pitchFamily="18" charset="0"/>
              </a:rPr>
              <a:t>心靈</a:t>
            </a:r>
            <a:r>
              <a:rPr lang="zh-CN" altLang="en-US" sz="2400" dirty="0">
                <a:effectLst/>
                <a:ea typeface="標楷體" panose="03000509000000000000" pitchFamily="65" charset="-120"/>
                <a:cs typeface="Times New Roman" panose="02020603050405020304" pitchFamily="18" charset="0"/>
              </a:rPr>
              <a:t>：</a:t>
            </a:r>
            <a:r>
              <a:rPr lang="zh-TW" altLang="zh-TW" sz="2400" dirty="0">
                <a:effectLst/>
                <a:ea typeface="標楷體" panose="03000509000000000000" pitchFamily="65" charset="-120"/>
                <a:cs typeface="Times New Roman" panose="02020603050405020304" pitchFamily="18" charset="0"/>
              </a:rPr>
              <a:t>需陪伴在側，訴說往事，排憂解悶</a:t>
            </a:r>
            <a:endParaRPr lang="en-US" altLang="zh-TW" sz="2400" dirty="0">
              <a:effectLst/>
              <a:ea typeface="標楷體" panose="03000509000000000000" pitchFamily="65" charset="-120"/>
              <a:cs typeface="Times New Roman" panose="02020603050405020304" pitchFamily="18" charset="0"/>
            </a:endParaRPr>
          </a:p>
          <a:p>
            <a:pPr indent="0">
              <a:lnSpc>
                <a:spcPct val="150000"/>
              </a:lnSpc>
              <a:buNone/>
            </a:pPr>
            <a:r>
              <a:rPr lang="zh-CN" altLang="en-US" sz="2400" b="1" dirty="0">
                <a:ea typeface="標楷體" panose="03000509000000000000" pitchFamily="65" charset="-120"/>
                <a:cs typeface="Times New Roman" panose="02020603050405020304" pitchFamily="18" charset="0"/>
              </a:rPr>
              <a:t>衝突：</a:t>
            </a:r>
            <a:endParaRPr lang="en-US" altLang="zh-CN" sz="2400" b="1" dirty="0">
              <a:ea typeface="標楷體" panose="03000509000000000000" pitchFamily="65" charset="-120"/>
              <a:cs typeface="Times New Roman" panose="02020603050405020304" pitchFamily="18" charset="0"/>
            </a:endParaRPr>
          </a:p>
          <a:p>
            <a:pPr marL="514350" indent="-285750">
              <a:lnSpc>
                <a:spcPct val="150000"/>
              </a:lnSpc>
            </a:pPr>
            <a:r>
              <a:rPr lang="zh-CN" altLang="en-US" sz="2400" dirty="0">
                <a:effectLst/>
                <a:ea typeface="標楷體" panose="03000509000000000000" pitchFamily="65" charset="-120"/>
                <a:cs typeface="Times New Roman" panose="02020603050405020304" pitchFamily="18" charset="0"/>
              </a:rPr>
              <a:t>金錢：</a:t>
            </a:r>
            <a:r>
              <a:rPr lang="zh-TW" altLang="zh-TW" sz="2400" dirty="0">
                <a:effectLst/>
                <a:ea typeface="標楷體" panose="03000509000000000000" pitchFamily="65" charset="-120"/>
                <a:cs typeface="Times New Roman" panose="02020603050405020304" pitchFamily="18" charset="0"/>
              </a:rPr>
              <a:t>具有巨大財政壓力，房貸車貸</a:t>
            </a:r>
            <a:r>
              <a:rPr lang="zh-CN" altLang="en-US" sz="2400" dirty="0">
                <a:effectLst/>
                <a:ea typeface="標楷體" panose="03000509000000000000" pitchFamily="65" charset="-120"/>
                <a:cs typeface="Times New Roman" panose="02020603050405020304" pitchFamily="18" charset="0"/>
              </a:rPr>
              <a:t>，</a:t>
            </a:r>
            <a:r>
              <a:rPr lang="zh-TW" altLang="zh-TW" sz="2400" dirty="0">
                <a:effectLst/>
                <a:ea typeface="標楷體" panose="03000509000000000000" pitchFamily="65" charset="-120"/>
                <a:cs typeface="Times New Roman" panose="02020603050405020304" pitchFamily="18" charset="0"/>
              </a:rPr>
              <a:t>生兒育女</a:t>
            </a:r>
            <a:endParaRPr lang="en-US" altLang="zh-TW" sz="2400" dirty="0">
              <a:effectLst/>
              <a:ea typeface="標楷體" panose="03000509000000000000" pitchFamily="65" charset="-120"/>
              <a:cs typeface="Times New Roman" panose="02020603050405020304" pitchFamily="18" charset="0"/>
            </a:endParaRPr>
          </a:p>
          <a:p>
            <a:pPr marL="514350" indent="-285750">
              <a:lnSpc>
                <a:spcPct val="150000"/>
              </a:lnSpc>
            </a:pPr>
            <a:r>
              <a:rPr lang="zh-CN" altLang="en-US" sz="2400" dirty="0">
                <a:ea typeface="標楷體" panose="03000509000000000000" pitchFamily="65" charset="-120"/>
                <a:cs typeface="Times New Roman" panose="02020603050405020304" pitchFamily="18" charset="0"/>
              </a:rPr>
              <a:t>工作：無法經常即時回應</a:t>
            </a:r>
            <a:endParaRPr lang="en-US" altLang="zh-TW" sz="24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635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四</a:t>
            </a:r>
            <a:r>
              <a:rPr lang="zh-TW" altLang="en-US" dirty="0">
                <a:latin typeface="標楷體" panose="03000509000000000000" pitchFamily="65" charset="-120"/>
                <a:ea typeface="標楷體" panose="03000509000000000000" pitchFamily="65" charset="-120"/>
              </a:rPr>
              <a:t>、雲服務器轉發端設計簡介 </a:t>
            </a: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a:xfrm>
            <a:off x="838199" y="1563650"/>
            <a:ext cx="10515600" cy="4351338"/>
          </a:xfrm>
        </p:spPr>
        <p:txBody>
          <a:bodyPr>
            <a:normAutofit/>
          </a:bodyPr>
          <a:lstStyle/>
          <a:p>
            <a:pPr marL="0" indent="0">
              <a:lnSpc>
                <a:spcPct val="150000"/>
              </a:lnSpc>
              <a:buNone/>
            </a:pPr>
            <a:r>
              <a:rPr lang="zh-TW" altLang="en-US" sz="2400" u="sng" dirty="0">
                <a:latin typeface="標楷體" panose="03000509000000000000" pitchFamily="65" charset="-120"/>
                <a:ea typeface="標楷體" panose="03000509000000000000" pitchFamily="65" charset="-120"/>
              </a:rPr>
              <a:t>雲服務器轉發端 </a:t>
            </a:r>
            <a:r>
              <a:rPr lang="en-US" altLang="zh-CN" sz="2400" u="sng" dirty="0">
                <a:latin typeface="標楷體" panose="03000509000000000000" pitchFamily="65" charset="-120"/>
                <a:ea typeface="標楷體" panose="03000509000000000000" pitchFamily="65" charset="-120"/>
              </a:rPr>
              <a:t>- </a:t>
            </a:r>
            <a:r>
              <a:rPr lang="zh-TW" altLang="en-US" sz="2400" u="sng" dirty="0">
                <a:latin typeface="標楷體" panose="03000509000000000000" pitchFamily="65" charset="-120"/>
                <a:ea typeface="標楷體" panose="03000509000000000000" pitchFamily="65" charset="-120"/>
              </a:rPr>
              <a:t>橋樑的溝通</a:t>
            </a:r>
            <a:r>
              <a:rPr lang="zh-CN" altLang="en-US" sz="2400" u="sng" dirty="0">
                <a:latin typeface="標楷體" panose="03000509000000000000" pitchFamily="65" charset="-120"/>
                <a:ea typeface="標楷體" panose="03000509000000000000" pitchFamily="65" charset="-120"/>
              </a:rPr>
              <a:t>：</a:t>
            </a:r>
            <a:endParaRPr lang="en-US" altLang="zh-TW" sz="2400" u="sng" dirty="0">
              <a:latin typeface="標楷體" panose="03000509000000000000" pitchFamily="65" charset="-120"/>
              <a:ea typeface="標楷體" panose="03000509000000000000" pitchFamily="65" charset="-120"/>
            </a:endParaRPr>
          </a:p>
          <a:p>
            <a:pPr>
              <a:lnSpc>
                <a:spcPct val="150000"/>
              </a:lnSpc>
            </a:pPr>
            <a:r>
              <a:rPr lang="en-US" altLang="zh-TW" sz="2400" dirty="0">
                <a:latin typeface="標楷體" panose="03000509000000000000" pitchFamily="65" charset="-120"/>
                <a:ea typeface="標楷體" panose="03000509000000000000" pitchFamily="65" charset="-120"/>
              </a:rPr>
              <a:t>LINE</a:t>
            </a:r>
            <a:r>
              <a:rPr lang="zh-CN" altLang="en-US"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必須通過超文字傳輸安全協定</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a:lnSpc>
                <a:spcPct val="150000"/>
              </a:lnSpc>
            </a:pPr>
            <a:r>
              <a:rPr lang="en-US" altLang="zh-TW" sz="2400" dirty="0">
                <a:latin typeface="標楷體" panose="03000509000000000000" pitchFamily="65" charset="-120"/>
                <a:ea typeface="標楷體" panose="03000509000000000000" pitchFamily="65" charset="-120"/>
              </a:rPr>
              <a:t>ESP32</a:t>
            </a:r>
            <a:r>
              <a:rPr lang="zh-CN" altLang="en-US" sz="2400" dirty="0">
                <a:latin typeface="標楷體" panose="03000509000000000000" pitchFamily="65" charset="-120"/>
                <a:ea typeface="標楷體" panose="03000509000000000000" pitchFamily="65" charset="-120"/>
              </a:rPr>
              <a:t>：相對容易</a:t>
            </a:r>
            <a:r>
              <a:rPr lang="zh-TW" altLang="en-US" sz="2400" dirty="0">
                <a:latin typeface="標楷體" panose="03000509000000000000" pitchFamily="65" charset="-120"/>
                <a:ea typeface="標楷體" panose="03000509000000000000" pitchFamily="65" charset="-120"/>
              </a:rPr>
              <a:t>支援非加密形式傳輸</a:t>
            </a:r>
            <a:r>
              <a:rPr lang="en-US" altLang="zh-TW" sz="2400" dirty="0">
                <a:latin typeface="標楷體" panose="03000509000000000000" pitchFamily="65" charset="-120"/>
                <a:ea typeface="標楷體" panose="03000509000000000000" pitchFamily="65" charset="-120"/>
              </a:rPr>
              <a:t>(HTTP) </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marL="0" indent="0">
              <a:lnSpc>
                <a:spcPct val="150000"/>
              </a:lnSpc>
              <a:buNone/>
            </a:pPr>
            <a:r>
              <a:rPr lang="zh-CN" altLang="en-US" sz="2400" u="sng" dirty="0">
                <a:latin typeface="標楷體" panose="03000509000000000000" pitchFamily="65" charset="-120"/>
                <a:ea typeface="標楷體" panose="03000509000000000000" pitchFamily="65" charset="-120"/>
              </a:rPr>
              <a:t>其他：</a:t>
            </a:r>
            <a:endParaRPr lang="en-US" altLang="zh-CN" sz="2400" u="sng" dirty="0">
              <a:latin typeface="標楷體" panose="03000509000000000000" pitchFamily="65" charset="-120"/>
              <a:ea typeface="標楷體" panose="03000509000000000000" pitchFamily="65" charset="-120"/>
            </a:endParaRPr>
          </a:p>
          <a:p>
            <a:pPr>
              <a:lnSpc>
                <a:spcPct val="150000"/>
              </a:lnSpc>
            </a:pPr>
            <a:r>
              <a:rPr lang="zh-TW" altLang="en-US" sz="2400" dirty="0">
                <a:solidFill>
                  <a:srgbClr val="202124"/>
                </a:solidFill>
                <a:latin typeface="標楷體" panose="03000509000000000000" pitchFamily="65" charset="-120"/>
                <a:ea typeface="標楷體" panose="03000509000000000000" pitchFamily="65" charset="-120"/>
              </a:rPr>
              <a:t>域名</a:t>
            </a:r>
            <a:r>
              <a:rPr lang="zh-CN" altLang="en-US" sz="2400" dirty="0">
                <a:solidFill>
                  <a:srgbClr val="202124"/>
                </a:solidFill>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Google </a:t>
            </a:r>
            <a:r>
              <a:rPr lang="en-US" altLang="zh-CN" sz="2400" dirty="0">
                <a:latin typeface="標楷體" panose="03000509000000000000" pitchFamily="65" charset="-120"/>
                <a:ea typeface="標楷體" panose="03000509000000000000" pitchFamily="65" charset="-120"/>
              </a:rPr>
              <a:t>D</a:t>
            </a:r>
            <a:r>
              <a:rPr lang="en-US" altLang="zh-TW" sz="2400" dirty="0">
                <a:latin typeface="標楷體" panose="03000509000000000000" pitchFamily="65" charset="-120"/>
                <a:ea typeface="標楷體" panose="03000509000000000000" pitchFamily="65" charset="-120"/>
              </a:rPr>
              <a:t>omains </a:t>
            </a:r>
            <a:r>
              <a:rPr lang="zh-TW" altLang="en-US" sz="2400" dirty="0">
                <a:latin typeface="標楷體" panose="03000509000000000000" pitchFamily="65" charset="-120"/>
                <a:ea typeface="標楷體" panose="03000509000000000000" pitchFamily="65" charset="-120"/>
              </a:rPr>
              <a:t>註冊動態綁定</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憑證</a:t>
            </a:r>
            <a:r>
              <a:rPr lang="zh-CN"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SSL </a:t>
            </a:r>
            <a:r>
              <a:rPr lang="zh-TW" altLang="en-US" sz="2400" dirty="0">
                <a:latin typeface="標楷體" panose="03000509000000000000" pitchFamily="65" charset="-120"/>
                <a:ea typeface="標楷體" panose="03000509000000000000" pitchFamily="65" charset="-120"/>
              </a:rPr>
              <a:t>由 </a:t>
            </a:r>
            <a:r>
              <a:rPr lang="en-US" altLang="zh-TW" sz="2400" dirty="0">
                <a:latin typeface="標楷體" panose="03000509000000000000" pitchFamily="65" charset="-120"/>
                <a:ea typeface="標楷體" panose="03000509000000000000" pitchFamily="65" charset="-120"/>
              </a:rPr>
              <a:t>Lets Encrypt</a:t>
            </a:r>
            <a:r>
              <a:rPr lang="zh-CN" altLang="en-US" sz="2400" dirty="0">
                <a:latin typeface="標楷體" panose="03000509000000000000" pitchFamily="65" charset="-120"/>
                <a:ea typeface="標楷體" panose="03000509000000000000" pitchFamily="65" charset="-120"/>
              </a:rPr>
              <a:t>第三方</a:t>
            </a:r>
            <a:r>
              <a:rPr lang="zh-TW" altLang="en-US" sz="2400" dirty="0">
                <a:latin typeface="標楷體" panose="03000509000000000000" pitchFamily="65" charset="-120"/>
                <a:ea typeface="標楷體" panose="03000509000000000000" pitchFamily="65" charset="-120"/>
              </a:rPr>
              <a:t>公司提供頒發</a:t>
            </a:r>
            <a:endParaRPr lang="en-US" altLang="zh-TW" sz="2400"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128478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簡單</a:t>
            </a:r>
            <a:r>
              <a:rPr lang="zh-TW" altLang="en-US" dirty="0">
                <a:latin typeface="標楷體" panose="03000509000000000000" pitchFamily="65" charset="-120"/>
                <a:ea typeface="標楷體" panose="03000509000000000000" pitchFamily="65" charset="-120"/>
              </a:rPr>
              <a:t>系統架構及研究流程</a:t>
            </a:r>
          </a:p>
        </p:txBody>
      </p:sp>
      <p:pic>
        <p:nvPicPr>
          <p:cNvPr id="2" name="內容版面配置區 1" descr="一張含有 文字, 螢幕擷取畫面, 圖表, 字型 的圖片&#10;&#10;自動產生的描述">
            <a:extLst>
              <a:ext uri="{FF2B5EF4-FFF2-40B4-BE49-F238E27FC236}">
                <a16:creationId xmlns:a16="http://schemas.microsoft.com/office/drawing/2014/main" id="{51ABB25F-4D5B-3CD4-2BE6-3E836B9DA5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199" y="1514548"/>
            <a:ext cx="7416559" cy="4171815"/>
          </a:xfrm>
          <a:prstGeom prst="rect">
            <a:avLst/>
          </a:prstGeom>
          <a:noFill/>
          <a:ln>
            <a:noFill/>
          </a:ln>
        </p:spPr>
      </p:pic>
      <p:sp>
        <p:nvSpPr>
          <p:cNvPr id="4" name="文字方塊 3">
            <a:extLst>
              <a:ext uri="{FF2B5EF4-FFF2-40B4-BE49-F238E27FC236}">
                <a16:creationId xmlns:a16="http://schemas.microsoft.com/office/drawing/2014/main" id="{1C430BE4-48C4-6BE8-11E3-F05BB40133AD}"/>
              </a:ext>
            </a:extLst>
          </p:cNvPr>
          <p:cNvSpPr txBox="1"/>
          <p:nvPr/>
        </p:nvSpPr>
        <p:spPr>
          <a:xfrm>
            <a:off x="1194455" y="5686363"/>
            <a:ext cx="6094428" cy="369332"/>
          </a:xfrm>
          <a:prstGeom prst="rect">
            <a:avLst/>
          </a:prstGeom>
          <a:noFill/>
        </p:spPr>
        <p:txBody>
          <a:bodyPr wrap="square">
            <a:spAutoFit/>
          </a:bodyPr>
          <a:lstStyle/>
          <a:p>
            <a:pPr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系統流程架構圖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B5FEB802-3223-D307-905B-5368C2FD2BAE}"/>
              </a:ext>
            </a:extLst>
          </p:cNvPr>
          <p:cNvSpPr txBox="1"/>
          <p:nvPr/>
        </p:nvSpPr>
        <p:spPr>
          <a:xfrm>
            <a:off x="8463516" y="1690688"/>
            <a:ext cx="3152652"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TW" altLang="zh-TW" sz="1800" dirty="0">
                <a:effectLst/>
                <a:ea typeface="標楷體" panose="03000509000000000000" pitchFamily="65" charset="-120"/>
                <a:cs typeface="Times New Roman" panose="02020603050405020304" pitchFamily="18" charset="0"/>
              </a:rPr>
              <a:t>本專</a:t>
            </a:r>
            <a:r>
              <a:rPr lang="zh-TW" altLang="zh-TW" dirty="0">
                <a:ea typeface="標楷體" panose="03000509000000000000" pitchFamily="65" charset="-120"/>
                <a:cs typeface="Times New Roman" panose="02020603050405020304" pitchFamily="18" charset="0"/>
              </a:rPr>
              <a:t>題設計方面</a:t>
            </a:r>
            <a:endParaRPr lang="en-US" altLang="zh-TW" dirty="0">
              <a:ea typeface="標楷體" panose="03000509000000000000" pitchFamily="65" charset="-120"/>
              <a:cs typeface="Times New Roman" panose="02020603050405020304" pitchFamily="18" charset="0"/>
            </a:endParaRPr>
          </a:p>
          <a:p>
            <a:r>
              <a:rPr lang="en-US" altLang="zh-CN" dirty="0">
                <a:ea typeface="標楷體" panose="03000509000000000000" pitchFamily="65" charset="-120"/>
                <a:cs typeface="Times New Roman" panose="02020603050405020304" pitchFamily="18" charset="0"/>
              </a:rPr>
              <a:t>- </a:t>
            </a:r>
            <a:r>
              <a:rPr lang="zh-TW" altLang="zh-TW" dirty="0">
                <a:ea typeface="標楷體" panose="03000509000000000000" pitchFamily="65" charset="-120"/>
                <a:cs typeface="Times New Roman" panose="02020603050405020304" pitchFamily="18" charset="0"/>
              </a:rPr>
              <a:t>主要分為三部分</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單晶片板</a:t>
            </a:r>
            <a:r>
              <a:rPr lang="en-US" altLang="zh-TW" dirty="0">
                <a:ea typeface="標楷體" panose="03000509000000000000" pitchFamily="65" charset="-120"/>
                <a:cs typeface="Times New Roman" panose="02020603050405020304" pitchFamily="18" charset="0"/>
              </a:rPr>
              <a:t> </a:t>
            </a:r>
            <a:endParaRPr lang="en-US" altLang="zh-TW" dirty="0">
              <a:latin typeface="標楷體" panose="03000509000000000000" pitchFamily="65" charset="-12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服務器接收轉發端</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sz="1800" dirty="0">
                <a:effectLst/>
                <a:ea typeface="標楷體" panose="03000509000000000000" pitchFamily="65" charset="-120"/>
                <a:cs typeface="Times New Roman" panose="02020603050405020304" pitchFamily="18" charset="0"/>
              </a:rPr>
              <a:t>LINE</a:t>
            </a:r>
            <a:r>
              <a:rPr lang="zh-TW" altLang="zh-TW" sz="1800" dirty="0">
                <a:effectLst/>
                <a:ea typeface="標楷體" panose="03000509000000000000" pitchFamily="65" charset="-120"/>
                <a:cs typeface="Times New Roman" panose="02020603050405020304" pitchFamily="18" charset="0"/>
              </a:rPr>
              <a:t>平台</a:t>
            </a:r>
            <a:endParaRPr lang="zh-TW" altLang="en-US" dirty="0"/>
          </a:p>
        </p:txBody>
      </p:sp>
    </p:spTree>
    <p:extLst>
      <p:ext uri="{BB962C8B-B14F-4D97-AF65-F5344CB8AC3E}">
        <p14:creationId xmlns:p14="http://schemas.microsoft.com/office/powerpoint/2010/main" val="322743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6600" dirty="0">
                <a:solidFill>
                  <a:srgbClr val="526188"/>
                </a:solidFill>
                <a:ea typeface="標楷體" panose="03000509000000000000" pitchFamily="65" charset="-120"/>
              </a:rPr>
              <a:t>概念產品製作</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CONCEPT PRODUCTION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PART.2</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50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en-US" altLang="zh-CN" dirty="0">
                <a:latin typeface="標楷體" panose="03000509000000000000" pitchFamily="65" charset="-120"/>
                <a:ea typeface="標楷體" panose="03000509000000000000" pitchFamily="65" charset="-120"/>
              </a:rPr>
              <a:t>Line API</a:t>
            </a:r>
            <a:r>
              <a:rPr lang="zh-TW" altLang="en-US" dirty="0">
                <a:latin typeface="標楷體" panose="03000509000000000000" pitchFamily="65" charset="-120"/>
                <a:ea typeface="標楷體" panose="03000509000000000000" pitchFamily="65" charset="-120"/>
              </a:rPr>
              <a:t>設計簡介 </a:t>
            </a:r>
            <a:r>
              <a:rPr lang="en-US" altLang="zh-CN" dirty="0">
                <a:latin typeface="標楷體" panose="03000509000000000000" pitchFamily="65" charset="-120"/>
                <a:ea typeface="標楷體" panose="03000509000000000000" pitchFamily="65" charset="-120"/>
              </a:rPr>
              <a:t>(LTE)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p:txBody>
          <a:bodyPr>
            <a:normAutofit/>
          </a:bodyPr>
          <a:lstStyle/>
          <a:p>
            <a:pPr marL="457200" indent="-457200">
              <a:lnSpc>
                <a:spcPct val="150000"/>
              </a:lnSpc>
              <a:buFont typeface="+mj-lt"/>
              <a:buAutoNum type="arabicPeriod"/>
            </a:pPr>
            <a:r>
              <a:rPr lang="en-US" altLang="zh-TW" sz="2400" dirty="0">
                <a:latin typeface="標楷體" panose="03000509000000000000" pitchFamily="65" charset="-120"/>
                <a:ea typeface="標楷體" panose="03000509000000000000" pitchFamily="65" charset="-120"/>
              </a:rPr>
              <a:t>LINE Platform </a:t>
            </a:r>
            <a:r>
              <a:rPr lang="zh-TW" altLang="en-US" sz="2400" dirty="0">
                <a:latin typeface="標楷體" panose="03000509000000000000" pitchFamily="65" charset="-120"/>
                <a:ea typeface="標楷體" panose="03000509000000000000" pitchFamily="65" charset="-120"/>
              </a:rPr>
              <a:t>將 </a:t>
            </a:r>
            <a:r>
              <a:rPr lang="en-US" altLang="zh-CN" sz="2400" b="1" u="sng" dirty="0">
                <a:latin typeface="標楷體" panose="03000509000000000000" pitchFamily="65" charset="-120"/>
                <a:ea typeface="標楷體" panose="03000509000000000000" pitchFamily="65" charset="-120"/>
              </a:rPr>
              <a:t>W</a:t>
            </a:r>
            <a:r>
              <a:rPr lang="en-US" altLang="zh-TW" sz="2400" b="1" u="sng" dirty="0">
                <a:latin typeface="標楷體" panose="03000509000000000000" pitchFamily="65" charset="-120"/>
                <a:ea typeface="標楷體" panose="03000509000000000000" pitchFamily="65" charset="-120"/>
              </a:rPr>
              <a:t>ebhook</a:t>
            </a:r>
            <a:r>
              <a:rPr lang="zh-TW" altLang="en-US" sz="2400" b="1" u="sng" dirty="0">
                <a:latin typeface="標楷體" panose="03000509000000000000" pitchFamily="65" charset="-120"/>
                <a:ea typeface="標楷體" panose="03000509000000000000" pitchFamily="65" charset="-120"/>
              </a:rPr>
              <a:t>事件</a:t>
            </a:r>
            <a:r>
              <a:rPr lang="zh-TW" altLang="en-US"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rPr>
              <a:t>-&gt; </a:t>
            </a:r>
            <a:r>
              <a:rPr lang="zh-TW" altLang="en-US" sz="2400" dirty="0">
                <a:latin typeface="標楷體" panose="03000509000000000000" pitchFamily="65" charset="-120"/>
                <a:ea typeface="標楷體" panose="03000509000000000000" pitchFamily="65" charset="-120"/>
              </a:rPr>
              <a:t>伺服器的</a:t>
            </a:r>
            <a:r>
              <a:rPr lang="en-US" altLang="zh-TW" sz="2400" dirty="0">
                <a:latin typeface="標楷體" panose="03000509000000000000" pitchFamily="65" charset="-120"/>
                <a:ea typeface="標楷體" panose="03000509000000000000" pitchFamily="65" charset="-120"/>
              </a:rPr>
              <a:t>Webhook URL</a:t>
            </a:r>
          </a:p>
          <a:p>
            <a:pPr marL="0" indent="0">
              <a:lnSpc>
                <a:spcPct val="150000"/>
              </a:lnSpc>
              <a:buNone/>
            </a:pP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請求以</a:t>
            </a:r>
            <a:r>
              <a:rPr lang="en-US" altLang="zh-TW" sz="2400" dirty="0">
                <a:latin typeface="標楷體" panose="03000509000000000000" pitchFamily="65" charset="-120"/>
                <a:ea typeface="標楷體" panose="03000509000000000000" pitchFamily="65" charset="-120"/>
              </a:rPr>
              <a:t>JSON</a:t>
            </a:r>
            <a:r>
              <a:rPr lang="zh-TW" altLang="en-US" sz="2400" dirty="0">
                <a:latin typeface="標楷體" panose="03000509000000000000" pitchFamily="65" charset="-120"/>
                <a:ea typeface="標楷體" panose="03000509000000000000" pitchFamily="65" charset="-120"/>
              </a:rPr>
              <a:t>格式透過</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傳送到伺服器</a:t>
            </a:r>
            <a:endParaRPr lang="en-US" altLang="zh-TW" sz="2400" dirty="0">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startAt="2"/>
            </a:pPr>
            <a:r>
              <a:rPr lang="zh-TW" altLang="en-US" sz="2400" dirty="0">
                <a:latin typeface="標楷體" panose="03000509000000000000" pitchFamily="65" charset="-120"/>
                <a:ea typeface="標楷體" panose="03000509000000000000" pitchFamily="65" charset="-120"/>
              </a:rPr>
              <a:t>伺服器</a:t>
            </a:r>
            <a:r>
              <a:rPr lang="en-US" altLang="zh-TW" sz="2400" dirty="0">
                <a:latin typeface="標楷體" panose="03000509000000000000" pitchFamily="65" charset="-120"/>
                <a:ea typeface="標楷體" panose="03000509000000000000" pitchFamily="65" charset="-120"/>
              </a:rPr>
              <a:t>PHP curl </a:t>
            </a:r>
            <a:r>
              <a:rPr lang="en-US" altLang="zh-CN" sz="2400" dirty="0">
                <a:latin typeface="標楷體" panose="03000509000000000000" pitchFamily="65" charset="-120"/>
                <a:ea typeface="標楷體" panose="03000509000000000000" pitchFamily="65" charset="-120"/>
              </a:rPr>
              <a:t>-&gt;</a:t>
            </a:r>
            <a:r>
              <a:rPr lang="en-US" altLang="zh-TW" sz="2400" dirty="0">
                <a:latin typeface="標楷體" panose="03000509000000000000" pitchFamily="65" charset="-120"/>
                <a:ea typeface="標楷體" panose="03000509000000000000" pitchFamily="65" charset="-120"/>
              </a:rPr>
              <a:t> LINE Platform</a:t>
            </a:r>
            <a:endParaRPr lang="en-US" altLang="zh-CN" sz="2400" dirty="0">
              <a:latin typeface="標楷體" panose="03000509000000000000" pitchFamily="65" charset="-120"/>
              <a:ea typeface="標楷體" panose="03000509000000000000" pitchFamily="65" charset="-120"/>
            </a:endParaRPr>
          </a:p>
          <a:p>
            <a:pPr marL="0" indent="0">
              <a:lnSpc>
                <a:spcPct val="150000"/>
              </a:lnSpc>
              <a:buNone/>
            </a:pP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結合 </a:t>
            </a:r>
            <a:r>
              <a:rPr lang="en-US" altLang="zh-TW" sz="2400" dirty="0">
                <a:latin typeface="標楷體" panose="03000509000000000000" pitchFamily="65" charset="-120"/>
                <a:ea typeface="標楷體" panose="03000509000000000000" pitchFamily="65" charset="-120"/>
              </a:rPr>
              <a:t>Channel Access Token</a:t>
            </a:r>
            <a:r>
              <a:rPr lang="zh-CN" altLang="en-US" sz="2400" dirty="0">
                <a:latin typeface="標楷體" panose="03000509000000000000" pitchFamily="65" charset="-120"/>
                <a:ea typeface="標楷體" panose="03000509000000000000" pitchFamily="65" charset="-120"/>
              </a:rPr>
              <a:t>及使用者名稱</a:t>
            </a:r>
            <a:r>
              <a:rPr lang="zh-TW" altLang="en-US" sz="2400" dirty="0">
                <a:latin typeface="標楷體" panose="03000509000000000000" pitchFamily="65" charset="-120"/>
                <a:ea typeface="標楷體" panose="03000509000000000000" pitchFamily="65" charset="-120"/>
              </a:rPr>
              <a:t>發送</a:t>
            </a:r>
            <a:r>
              <a:rPr lang="en-US" altLang="zh-TW" sz="2400" b="1" u="sng" dirty="0">
                <a:latin typeface="標楷體" panose="03000509000000000000" pitchFamily="65" charset="-120"/>
                <a:ea typeface="標楷體" panose="03000509000000000000" pitchFamily="65" charset="-120"/>
              </a:rPr>
              <a:t>POST</a:t>
            </a:r>
            <a:r>
              <a:rPr lang="zh-TW" altLang="en-US" sz="2400" b="1" u="sng" dirty="0">
                <a:latin typeface="標楷體" panose="03000509000000000000" pitchFamily="65" charset="-120"/>
                <a:ea typeface="標楷體" panose="03000509000000000000" pitchFamily="65" charset="-120"/>
              </a:rPr>
              <a:t>請求</a:t>
            </a:r>
            <a:r>
              <a:rPr lang="zh-TW" altLang="en-US" sz="2400" dirty="0">
                <a:latin typeface="標楷體" panose="03000509000000000000" pitchFamily="65" charset="-120"/>
                <a:ea typeface="標楷體" panose="03000509000000000000" pitchFamily="65" charset="-120"/>
              </a:rPr>
              <a:t>到</a:t>
            </a:r>
            <a:r>
              <a:rPr lang="en-US" altLang="zh-TW" sz="2400" dirty="0">
                <a:latin typeface="標楷體" panose="03000509000000000000" pitchFamily="65" charset="-120"/>
                <a:ea typeface="標楷體" panose="03000509000000000000" pitchFamily="65" charset="-120"/>
              </a:rPr>
              <a:t>LINE API</a:t>
            </a:r>
          </a:p>
          <a:p>
            <a:pPr marL="0" indent="0">
              <a:lnSpc>
                <a:spcPct val="100000"/>
              </a:lnSpc>
              <a:buNone/>
            </a:pPr>
            <a:endParaRPr lang="zh-TW" altLang="en-US" sz="2400"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1026" name="Picture 2" descr="LINE Bot 系列文— 什麼是Webhook?. 近期打算寫關於LINE bot 的系列文章，於是打算先從介紹Webhook… | by  Justin Lee | Medium">
            <a:extLst>
              <a:ext uri="{FF2B5EF4-FFF2-40B4-BE49-F238E27FC236}">
                <a16:creationId xmlns:a16="http://schemas.microsoft.com/office/drawing/2014/main" id="{2CDFAAC4-DC40-59F8-250F-36010F69E6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5470" y="4866283"/>
            <a:ext cx="4738576" cy="186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4839</TotalTime>
  <Words>1506</Words>
  <Application>Microsoft Office PowerPoint</Application>
  <PresentationFormat>寬螢幕</PresentationFormat>
  <Paragraphs>202</Paragraphs>
  <Slides>35</Slides>
  <Notes>23</Notes>
  <HiddenSlides>0</HiddenSlides>
  <MMClips>1</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35</vt:i4>
      </vt:variant>
    </vt:vector>
  </HeadingPairs>
  <TitlesOfParts>
    <vt:vector size="49" baseType="lpstr">
      <vt:lpstr>-apple-system</vt:lpstr>
      <vt:lpstr>等线</vt:lpstr>
      <vt:lpstr>等线 Light</vt:lpstr>
      <vt:lpstr>KaiTi</vt:lpstr>
      <vt:lpstr>微软雅黑</vt:lpstr>
      <vt:lpstr>站酷快乐体2016修订版</vt:lpstr>
      <vt:lpstr>Microsoft JhengHei</vt:lpstr>
      <vt:lpstr>新細明體</vt:lpstr>
      <vt:lpstr>標楷體</vt:lpstr>
      <vt:lpstr>Aharoni</vt:lpstr>
      <vt:lpstr>Arial</vt:lpstr>
      <vt:lpstr>Calibri</vt:lpstr>
      <vt:lpstr>Franklin Gothic Medium</vt:lpstr>
      <vt:lpstr>Office 主题​​</vt:lpstr>
      <vt:lpstr>PowerPoint 簡報</vt:lpstr>
      <vt:lpstr>PowerPoint 簡報</vt:lpstr>
      <vt:lpstr>PowerPoint 簡報</vt:lpstr>
      <vt:lpstr>一、前言</vt:lpstr>
      <vt:lpstr>二、研究動機與目的</vt:lpstr>
      <vt:lpstr>四、雲服務器轉發端設計簡介 </vt:lpstr>
      <vt:lpstr>簡單系統架構及研究流程</vt:lpstr>
      <vt:lpstr>PowerPoint 簡報</vt:lpstr>
      <vt:lpstr>Line API設計簡介 (LTE)</vt:lpstr>
      <vt:lpstr>控制板：</vt:lpstr>
      <vt:lpstr>1.環境感測 – API對比</vt:lpstr>
      <vt:lpstr>環境感測 | MYSQL</vt:lpstr>
      <vt:lpstr>環境感測 | WP外掛PHP結合High charts</vt:lpstr>
      <vt:lpstr>2.錄製音頻 -ESP32 TO LINE API</vt:lpstr>
      <vt:lpstr>FFMPEG WAV TO FLAC &amp; Google STT </vt:lpstr>
      <vt:lpstr>錄製音頻 -ESP32 TO LINE API</vt:lpstr>
      <vt:lpstr>3.播放聲音 - 路徑圖</vt:lpstr>
      <vt:lpstr>Webhook &amp; PHP Json解析</vt:lpstr>
      <vt:lpstr>Google翻譯 Text to Speech</vt:lpstr>
      <vt:lpstr>第三板塊- Line Webhook 文字&amp;錄音 </vt:lpstr>
      <vt:lpstr>麵包板</vt:lpstr>
      <vt:lpstr>PowerPoint 簡報</vt:lpstr>
      <vt:lpstr>PCB- 簡介</vt:lpstr>
      <vt:lpstr> 實驗PCB板子</vt:lpstr>
      <vt:lpstr> PCB板子 - 設計考量</vt:lpstr>
      <vt:lpstr>Stable  穩定版</vt:lpstr>
      <vt:lpstr>功能性範例短片</vt:lpstr>
      <vt:lpstr>PowerPoint 簡報</vt:lpstr>
      <vt:lpstr>問題討論與解決</vt:lpstr>
      <vt:lpstr>問題討論與解決</vt:lpstr>
      <vt:lpstr>結論</vt:lpstr>
      <vt:lpstr>未來優化</vt:lpstr>
      <vt:lpstr>個人啟發</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
  <dc:description>http://www.ypppt.com/</dc:description>
  <cp:lastModifiedBy>馮柏基</cp:lastModifiedBy>
  <cp:revision>173</cp:revision>
  <dcterms:created xsi:type="dcterms:W3CDTF">2020-03-11T02:21:00Z</dcterms:created>
  <dcterms:modified xsi:type="dcterms:W3CDTF">2023-12-14T07:18:07Z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